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6" r:id="rId1"/>
  </p:sldMasterIdLst>
  <p:sldIdLst>
    <p:sldId id="256" r:id="rId2"/>
    <p:sldId id="275" r:id="rId3"/>
    <p:sldId id="257" r:id="rId4"/>
    <p:sldId id="259" r:id="rId5"/>
    <p:sldId id="268" r:id="rId6"/>
    <p:sldId id="269" r:id="rId7"/>
    <p:sldId id="270" r:id="rId8"/>
    <p:sldId id="271" r:id="rId9"/>
    <p:sldId id="272" r:id="rId10"/>
    <p:sldId id="273"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212314-A2FF-45DD-BDB9-CC586EF42E35}">
          <p14:sldIdLst>
            <p14:sldId id="256"/>
            <p14:sldId id="275"/>
            <p14:sldId id="257"/>
            <p14:sldId id="259"/>
            <p14:sldId id="268"/>
            <p14:sldId id="269"/>
            <p14:sldId id="270"/>
            <p14:sldId id="271"/>
            <p14:sldId id="272"/>
            <p14:sldId id="273"/>
            <p14:sldId id="26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D6E6"/>
    <a:srgbClr val="FFFFCC"/>
    <a:srgbClr val="FFFF99"/>
    <a:srgbClr val="FFCCCC"/>
    <a:srgbClr val="FF9999"/>
    <a:srgbClr val="634B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660"/>
  </p:normalViewPr>
  <p:slideViewPr>
    <p:cSldViewPr snapToGrid="0">
      <p:cViewPr varScale="1">
        <p:scale>
          <a:sx n="103" d="100"/>
          <a:sy n="103" d="100"/>
        </p:scale>
        <p:origin x="176" y="6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2052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1825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9072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87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0892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2313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309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367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636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984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646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997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0038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B61BEF0D-F0BB-DE4B-95CE-6DB70DBA9567}" type="datetimeFigureOut">
              <a:rPr lang="en-US" smtClean="0"/>
              <a:pPr/>
              <a:t>9/1/19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576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B61BEF0D-F0BB-DE4B-95CE-6DB70DBA9567}" type="datetimeFigureOut">
              <a:rPr lang="en-US" smtClean="0"/>
              <a:pPr/>
              <a:t>9/1/19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1308987"/>
      </p:ext>
    </p:extLst>
  </p:cSld>
  <p:clrMap bg1="dk1" tx1="lt1" bg2="dk2" tx2="lt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 id="2147483760"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79374" y="5688620"/>
            <a:ext cx="9639698" cy="434974"/>
          </a:xfrm>
        </p:spPr>
        <p:txBody>
          <a:bodyPr>
            <a:noAutofit/>
          </a:bodyPr>
          <a:lstStyle/>
          <a:p>
            <a:r>
              <a:rPr lang="en-US" sz="2800" dirty="0">
                <a:solidFill>
                  <a:schemeClr val="accent1">
                    <a:lumMod val="40000"/>
                    <a:lumOff val="60000"/>
                  </a:schemeClr>
                </a:solidFill>
              </a:rPr>
              <a:t>May 2, 2019</a:t>
            </a:r>
          </a:p>
        </p:txBody>
      </p:sp>
      <p:sp>
        <p:nvSpPr>
          <p:cNvPr id="6" name="Rectangle 5">
            <a:extLst>
              <a:ext uri="{FF2B5EF4-FFF2-40B4-BE49-F238E27FC236}">
                <a16:creationId xmlns:a16="http://schemas.microsoft.com/office/drawing/2014/main" id="{594350C6-A951-5847-ADEC-D0BB1FB27640}"/>
              </a:ext>
            </a:extLst>
          </p:cNvPr>
          <p:cNvSpPr/>
          <p:nvPr/>
        </p:nvSpPr>
        <p:spPr>
          <a:xfrm>
            <a:off x="1775254" y="2339716"/>
            <a:ext cx="6096000" cy="1569660"/>
          </a:xfrm>
          <a:prstGeom prst="rect">
            <a:avLst/>
          </a:prstGeom>
        </p:spPr>
        <p:txBody>
          <a:bodyPr>
            <a:spAutoFit/>
          </a:bodyPr>
          <a:lstStyle/>
          <a:p>
            <a:r>
              <a:rPr lang="en-US" sz="3200" dirty="0">
                <a:solidFill>
                  <a:schemeClr val="bg1"/>
                </a:solidFill>
              </a:rPr>
              <a:t>2019 Medical Case Management Client Health Insurance Survey</a:t>
            </a:r>
            <a:endParaRPr lang="en-US" sz="3200" dirty="0"/>
          </a:p>
        </p:txBody>
      </p:sp>
    </p:spTree>
    <p:extLst>
      <p:ext uri="{BB962C8B-B14F-4D97-AF65-F5344CB8AC3E}">
        <p14:creationId xmlns:p14="http://schemas.microsoft.com/office/powerpoint/2010/main" val="1326008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588084916"/>
              </p:ext>
            </p:extLst>
          </p:nvPr>
        </p:nvGraphicFramePr>
        <p:xfrm>
          <a:off x="-6930" y="0"/>
          <a:ext cx="12198929" cy="6858000"/>
        </p:xfrm>
        <a:graphic>
          <a:graphicData uri="http://schemas.openxmlformats.org/drawingml/2006/table">
            <a:tbl>
              <a:tblPr>
                <a:tableStyleId>{5C22544A-7EE6-4342-B048-85BDC9FD1C3A}</a:tableStyleId>
              </a:tblPr>
              <a:tblGrid>
                <a:gridCol w="7398026">
                  <a:extLst>
                    <a:ext uri="{9D8B030D-6E8A-4147-A177-3AD203B41FA5}">
                      <a16:colId xmlns:a16="http://schemas.microsoft.com/office/drawing/2014/main" val="189321192"/>
                    </a:ext>
                  </a:extLst>
                </a:gridCol>
                <a:gridCol w="1472326">
                  <a:extLst>
                    <a:ext uri="{9D8B030D-6E8A-4147-A177-3AD203B41FA5}">
                      <a16:colId xmlns:a16="http://schemas.microsoft.com/office/drawing/2014/main" val="3326980877"/>
                    </a:ext>
                  </a:extLst>
                </a:gridCol>
                <a:gridCol w="1651114">
                  <a:extLst>
                    <a:ext uri="{9D8B030D-6E8A-4147-A177-3AD203B41FA5}">
                      <a16:colId xmlns:a16="http://schemas.microsoft.com/office/drawing/2014/main" val="2102360264"/>
                    </a:ext>
                  </a:extLst>
                </a:gridCol>
                <a:gridCol w="1677463">
                  <a:extLst>
                    <a:ext uri="{9D8B030D-6E8A-4147-A177-3AD203B41FA5}">
                      <a16:colId xmlns:a16="http://schemas.microsoft.com/office/drawing/2014/main" val="551959756"/>
                    </a:ext>
                  </a:extLst>
                </a:gridCol>
              </a:tblGrid>
              <a:tr h="658664">
                <a:tc>
                  <a:txBody>
                    <a:bodyPr/>
                    <a:lstStyle/>
                    <a:p>
                      <a:pPr algn="ctr" fontAlgn="ctr"/>
                      <a:r>
                        <a:rPr lang="en-US" sz="2000" b="1" i="0" u="none" strike="noStrike" dirty="0">
                          <a:solidFill>
                            <a:schemeClr val="bg1"/>
                          </a:solidFill>
                          <a:effectLst/>
                          <a:latin typeface="Calibri" panose="020F0502020204030204" pitchFamily="34" charset="0"/>
                          <a:cs typeface="Calibri" panose="020F0502020204030204" pitchFamily="34" charset="0"/>
                        </a:rPr>
                        <a:t>COMPARISON FOR ENTIRE EMA</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2000" b="1" u="none" strike="noStrike" dirty="0">
                          <a:solidFill>
                            <a:schemeClr val="bg1"/>
                          </a:solidFill>
                          <a:effectLst/>
                          <a:latin typeface="Calibri" panose="020F0502020204030204" pitchFamily="34" charset="0"/>
                          <a:cs typeface="Calibri" panose="020F0502020204030204" pitchFamily="34" charset="0"/>
                        </a:rPr>
                        <a:t>2019</a:t>
                      </a:r>
                      <a:endParaRPr lang="en-US" sz="2000" b="1"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2000" b="1" u="none" strike="noStrike" dirty="0">
                          <a:solidFill>
                            <a:schemeClr val="bg1"/>
                          </a:solidFill>
                          <a:effectLst/>
                          <a:latin typeface="Calibri" panose="020F0502020204030204" pitchFamily="34" charset="0"/>
                          <a:cs typeface="Calibri" panose="020F0502020204030204" pitchFamily="34" charset="0"/>
                        </a:rPr>
                        <a:t>2018</a:t>
                      </a:r>
                      <a:endParaRPr lang="en-US" sz="2000" b="1"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2000" b="1" u="none" strike="noStrike" dirty="0">
                          <a:solidFill>
                            <a:schemeClr val="bg1"/>
                          </a:solidFill>
                          <a:effectLst/>
                          <a:latin typeface="Calibri" panose="020F0502020204030204" pitchFamily="34" charset="0"/>
                          <a:cs typeface="Calibri" panose="020F0502020204030204" pitchFamily="34" charset="0"/>
                        </a:rPr>
                        <a:t>2017</a:t>
                      </a:r>
                      <a:endParaRPr lang="en-US" sz="2000" b="1"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4170728778"/>
                  </a:ext>
                </a:extLst>
              </a:tr>
              <a:tr h="374012">
                <a:tc>
                  <a:txBody>
                    <a:bodyPr/>
                    <a:lstStyle/>
                    <a:p>
                      <a:pPr algn="ctr"/>
                      <a:r>
                        <a:rPr lang="en-US" sz="1800" dirty="0">
                          <a:solidFill>
                            <a:schemeClr val="bg1"/>
                          </a:solidFill>
                          <a:latin typeface="Calibri" panose="020F0502020204030204" pitchFamily="34" charset="0"/>
                          <a:cs typeface="Calibri" panose="020F0502020204030204" pitchFamily="34" charset="0"/>
                        </a:rPr>
                        <a:t>Total Number of Clients Surveyed</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a:solidFill>
                            <a:schemeClr val="bg1"/>
                          </a:solidFill>
                          <a:effectLst/>
                          <a:latin typeface="Calibri" panose="020F0502020204030204" pitchFamily="34" charset="0"/>
                          <a:cs typeface="Calibri" panose="020F0502020204030204" pitchFamily="34" charset="0"/>
                        </a:rPr>
                        <a:t>2173</a:t>
                      </a:r>
                      <a:endParaRPr lang="en-US" sz="18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2018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2140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4010226065"/>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are uninsured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286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289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2232348088"/>
                  </a:ext>
                </a:extLst>
              </a:tr>
              <a:tr h="423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How many are uninsured due to being uninsurable</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254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1000912188"/>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From all uninsured, how many have CADAP</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3116745112"/>
                  </a:ext>
                </a:extLst>
              </a:tr>
              <a:tr h="402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1125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1012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1079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1109834041"/>
                  </a:ext>
                </a:extLst>
              </a:tr>
              <a:tr h="384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Medicare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376</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1100329009"/>
                  </a:ext>
                </a:extLst>
              </a:tr>
              <a:tr h="366734">
                <a:tc>
                  <a:txBody>
                    <a:bodyPr/>
                    <a:lstStyle/>
                    <a:p>
                      <a:pPr algn="ctr" fontAlgn="ctr"/>
                      <a:r>
                        <a:rPr lang="en-US" sz="1800" u="none" strike="noStrike" dirty="0">
                          <a:solidFill>
                            <a:schemeClr val="bg1"/>
                          </a:solidFill>
                          <a:effectLst/>
                          <a:latin typeface="Calibri" panose="020F0502020204030204" pitchFamily="34" charset="0"/>
                          <a:cs typeface="Calibri" panose="020F0502020204030204" pitchFamily="34" charset="0"/>
                        </a:rPr>
                        <a:t>Of those, how many have Medicare Part 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314</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237207712"/>
                  </a:ext>
                </a:extLst>
              </a:tr>
              <a:tr h="366734">
                <a:tc>
                  <a:txBody>
                    <a:bodyPr/>
                    <a:lstStyle/>
                    <a:p>
                      <a:pPr algn="ctr" fontAlgn="ct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and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121</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2346349750"/>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&amp; Medicaid (Husky)</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259</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176</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206</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367380239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are enrolled in the Affordable Care Act</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108</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83</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76</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1588632044"/>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From clients who have ACA, how many currently use CIPA </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93</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64</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52</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297028015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Private Insurance - Not from exchange (e.g. Employer Paid)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243</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201</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250</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630194262"/>
                  </a:ext>
                </a:extLst>
              </a:tr>
              <a:tr h="725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all clients who have private insurance, how many use CIPA</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44</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1086350108"/>
                  </a:ext>
                </a:extLst>
              </a:tr>
              <a:tr h="5674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those who have Private Insurance or the Affordable Care Act, how many also have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294</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215</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214</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3054836486"/>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Veterans Affairs (VA) Insurance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99"/>
                    </a:solidFill>
                  </a:tcPr>
                </a:tc>
                <a:extLst>
                  <a:ext uri="{0D108BD9-81ED-4DB2-BD59-A6C34878D82A}">
                    <a16:rowId xmlns:a16="http://schemas.microsoft.com/office/drawing/2014/main" val="4052223384"/>
                  </a:ext>
                </a:extLst>
              </a:tr>
            </a:tbl>
          </a:graphicData>
        </a:graphic>
      </p:graphicFrame>
    </p:spTree>
    <p:extLst>
      <p:ext uri="{BB962C8B-B14F-4D97-AF65-F5344CB8AC3E}">
        <p14:creationId xmlns:p14="http://schemas.microsoft.com/office/powerpoint/2010/main" val="2733518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61337510"/>
              </p:ext>
            </p:extLst>
          </p:nvPr>
        </p:nvGraphicFramePr>
        <p:xfrm>
          <a:off x="-34637" y="0"/>
          <a:ext cx="12226637" cy="6858001"/>
        </p:xfrm>
        <a:graphic>
          <a:graphicData uri="http://schemas.openxmlformats.org/drawingml/2006/table">
            <a:tbl>
              <a:tblPr>
                <a:tableStyleId>{5C22544A-7EE6-4342-B048-85BDC9FD1C3A}</a:tableStyleId>
              </a:tblPr>
              <a:tblGrid>
                <a:gridCol w="2970453">
                  <a:extLst>
                    <a:ext uri="{9D8B030D-6E8A-4147-A177-3AD203B41FA5}">
                      <a16:colId xmlns:a16="http://schemas.microsoft.com/office/drawing/2014/main" val="3744262281"/>
                    </a:ext>
                  </a:extLst>
                </a:gridCol>
                <a:gridCol w="1922670">
                  <a:extLst>
                    <a:ext uri="{9D8B030D-6E8A-4147-A177-3AD203B41FA5}">
                      <a16:colId xmlns:a16="http://schemas.microsoft.com/office/drawing/2014/main" val="2868372397"/>
                    </a:ext>
                  </a:extLst>
                </a:gridCol>
                <a:gridCol w="1494332">
                  <a:extLst>
                    <a:ext uri="{9D8B030D-6E8A-4147-A177-3AD203B41FA5}">
                      <a16:colId xmlns:a16="http://schemas.microsoft.com/office/drawing/2014/main" val="2939827083"/>
                    </a:ext>
                  </a:extLst>
                </a:gridCol>
                <a:gridCol w="1670656">
                  <a:extLst>
                    <a:ext uri="{9D8B030D-6E8A-4147-A177-3AD203B41FA5}">
                      <a16:colId xmlns:a16="http://schemas.microsoft.com/office/drawing/2014/main" val="1869881199"/>
                    </a:ext>
                  </a:extLst>
                </a:gridCol>
                <a:gridCol w="2059933">
                  <a:extLst>
                    <a:ext uri="{9D8B030D-6E8A-4147-A177-3AD203B41FA5}">
                      <a16:colId xmlns:a16="http://schemas.microsoft.com/office/drawing/2014/main" val="881327086"/>
                    </a:ext>
                  </a:extLst>
                </a:gridCol>
                <a:gridCol w="1411135">
                  <a:extLst>
                    <a:ext uri="{9D8B030D-6E8A-4147-A177-3AD203B41FA5}">
                      <a16:colId xmlns:a16="http://schemas.microsoft.com/office/drawing/2014/main" val="2066154871"/>
                    </a:ext>
                  </a:extLst>
                </a:gridCol>
                <a:gridCol w="697458">
                  <a:extLst>
                    <a:ext uri="{9D8B030D-6E8A-4147-A177-3AD203B41FA5}">
                      <a16:colId xmlns:a16="http://schemas.microsoft.com/office/drawing/2014/main" val="3072563953"/>
                    </a:ext>
                  </a:extLst>
                </a:gridCol>
              </a:tblGrid>
              <a:tr h="793791">
                <a:tc>
                  <a:txBody>
                    <a:bodyPr/>
                    <a:lstStyle/>
                    <a:p>
                      <a:pPr algn="ctr" fontAlgn="ctr"/>
                      <a:endParaRPr lang="en-US" sz="1800" b="1" i="0" u="none" strike="noStrike" dirty="0">
                        <a:effectLst/>
                        <a:latin typeface="Microsoft Sans Serif"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1" i="0" u="none" strike="noStrike" dirty="0">
                        <a:effectLst/>
                        <a:latin typeface="Microsoft Sans Serif"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1" i="0" u="none" strike="noStrike" dirty="0">
                        <a:effectLst/>
                        <a:latin typeface="Microsoft Sans Serif"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1" i="0" u="none" strike="noStrike" dirty="0">
                        <a:effectLst/>
                        <a:latin typeface="Microsoft Sans Serif"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1" i="0" u="none" strike="noStrike" dirty="0">
                        <a:effectLst/>
                        <a:latin typeface="Microsoft Sans Serif"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1" i="0" u="none" strike="noStrike" dirty="0">
                        <a:effectLst/>
                        <a:latin typeface="Microsoft Sans Serif"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1" i="0" u="none" strike="noStrike" dirty="0">
                        <a:effectLst/>
                        <a:latin typeface="Microsoft Sans Serif" panose="020B060402020202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9162875"/>
                  </a:ext>
                </a:extLst>
              </a:tr>
              <a:tr h="753083">
                <a:tc>
                  <a:txBody>
                    <a:bodyPr/>
                    <a:lstStyle/>
                    <a:p>
                      <a:pPr algn="ctr" fontAlgn="ctr"/>
                      <a:r>
                        <a:rPr lang="en-US" sz="1800" b="1" u="none" strike="noStrike" dirty="0">
                          <a:effectLst/>
                        </a:rPr>
                        <a:t>Reason</a:t>
                      </a:r>
                      <a:endParaRPr lang="en-US" sz="1800" b="1" i="0" u="none" strike="noStrike" dirty="0">
                        <a:effectLst/>
                        <a:latin typeface="Microsoft Sans Serif"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1" u="none" strike="noStrike" dirty="0">
                          <a:effectLst/>
                        </a:rPr>
                        <a:t>1 </a:t>
                      </a:r>
                    </a:p>
                    <a:p>
                      <a:pPr algn="ctr" fontAlgn="ctr"/>
                      <a:r>
                        <a:rPr lang="en-US" sz="1800" b="1" u="none" strike="noStrike" dirty="0">
                          <a:effectLst/>
                        </a:rPr>
                        <a:t>(New Haven)</a:t>
                      </a:r>
                      <a:endParaRPr lang="en-US" sz="1800" b="1" i="0" u="none" strike="noStrike" dirty="0">
                        <a:effectLst/>
                        <a:latin typeface="Microsoft Sans Serif"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1" u="none" strike="noStrike" dirty="0">
                          <a:effectLst/>
                        </a:rPr>
                        <a:t>2    (Waterbury)</a:t>
                      </a:r>
                      <a:endParaRPr lang="en-US" sz="1800" b="1" i="0" u="none" strike="noStrike" dirty="0">
                        <a:effectLst/>
                        <a:latin typeface="Microsoft Sans Serif"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1" u="none" strike="noStrike" dirty="0">
                          <a:effectLst/>
                        </a:rPr>
                        <a:t>3 </a:t>
                      </a:r>
                    </a:p>
                    <a:p>
                      <a:pPr algn="ctr" fontAlgn="ctr"/>
                      <a:r>
                        <a:rPr lang="en-US" sz="1800" b="1" u="none" strike="noStrike" dirty="0">
                          <a:effectLst/>
                        </a:rPr>
                        <a:t>(Bridgeport)</a:t>
                      </a:r>
                      <a:endParaRPr lang="en-US" sz="1800" b="1" i="0" u="none" strike="noStrike" dirty="0">
                        <a:effectLst/>
                        <a:latin typeface="Microsoft Sans Serif"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1" u="none" strike="noStrike" dirty="0">
                          <a:effectLst/>
                        </a:rPr>
                        <a:t>4 </a:t>
                      </a:r>
                    </a:p>
                    <a:p>
                      <a:pPr algn="ctr" fontAlgn="ctr"/>
                      <a:r>
                        <a:rPr lang="en-US" sz="1800" b="1" u="none" strike="noStrike" dirty="0">
                          <a:effectLst/>
                        </a:rPr>
                        <a:t>(</a:t>
                      </a:r>
                      <a:r>
                        <a:rPr lang="en-US" sz="1800" b="1" u="none" strike="noStrike" dirty="0" err="1">
                          <a:effectLst/>
                        </a:rPr>
                        <a:t>Stmd</a:t>
                      </a:r>
                      <a:r>
                        <a:rPr lang="en-US" sz="1800" b="1" u="none" strike="noStrike" dirty="0">
                          <a:effectLst/>
                        </a:rPr>
                        <a:t>/Norwalk)</a:t>
                      </a:r>
                      <a:endParaRPr lang="en-US" sz="1800" b="1" i="0" u="none" strike="noStrike" dirty="0">
                        <a:effectLst/>
                        <a:latin typeface="Microsoft Sans Serif"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1" u="none" strike="noStrike" dirty="0">
                          <a:effectLst/>
                        </a:rPr>
                        <a:t>5 </a:t>
                      </a:r>
                    </a:p>
                    <a:p>
                      <a:pPr algn="ctr" fontAlgn="ctr"/>
                      <a:r>
                        <a:rPr lang="en-US" sz="1800" b="1" u="none" strike="noStrike" dirty="0">
                          <a:effectLst/>
                        </a:rPr>
                        <a:t>(Danbury)</a:t>
                      </a:r>
                      <a:endParaRPr lang="en-US" sz="1800" b="1" i="0" u="none" strike="noStrike" dirty="0">
                        <a:effectLst/>
                        <a:latin typeface="Microsoft Sans Serif" panose="020B0604020202020204" pitchFamily="34"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1" u="none" strike="noStrike" dirty="0">
                          <a:effectLst/>
                        </a:rPr>
                        <a:t>Total</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9252980"/>
                  </a:ext>
                </a:extLst>
              </a:tr>
              <a:tr h="438554">
                <a:tc>
                  <a:txBody>
                    <a:bodyPr/>
                    <a:lstStyle/>
                    <a:p>
                      <a:pPr algn="ctr" fontAlgn="ctr"/>
                      <a:r>
                        <a:rPr lang="en-US" sz="1800" b="0" i="0" u="none" strike="noStrike" dirty="0">
                          <a:effectLst/>
                          <a:latin typeface="Tw Cen MT" panose="020B0602020104020603" pitchFamily="34" charset="0"/>
                        </a:rPr>
                        <a:t>Undocumented 2018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3D6E6"/>
                    </a:solidFill>
                  </a:tcPr>
                </a:tc>
                <a:tc>
                  <a:txBody>
                    <a:bodyPr/>
                    <a:lstStyle/>
                    <a:p>
                      <a:pPr algn="ctr" fontAlgn="ctr"/>
                      <a:r>
                        <a:rPr lang="en-US" sz="1800" b="0" u="none" strike="noStrike" dirty="0">
                          <a:effectLst/>
                          <a:latin typeface="+mn-lt"/>
                        </a:rPr>
                        <a:t>58</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3D6E6"/>
                    </a:solidFill>
                  </a:tcPr>
                </a:tc>
                <a:tc>
                  <a:txBody>
                    <a:bodyPr/>
                    <a:lstStyle/>
                    <a:p>
                      <a:pPr algn="ctr" fontAlgn="ctr"/>
                      <a:r>
                        <a:rPr lang="en-US" sz="1800" b="0" u="none" strike="noStrike" dirty="0">
                          <a:effectLst/>
                          <a:latin typeface="+mn-lt"/>
                        </a:rPr>
                        <a:t>40</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3D6E6"/>
                    </a:solidFill>
                  </a:tcPr>
                </a:tc>
                <a:tc>
                  <a:txBody>
                    <a:bodyPr/>
                    <a:lstStyle/>
                    <a:p>
                      <a:pPr algn="ctr" fontAlgn="ctr"/>
                      <a:r>
                        <a:rPr lang="en-US" sz="1800" b="0" u="none" strike="noStrike" dirty="0">
                          <a:effectLst/>
                          <a:latin typeface="+mn-lt"/>
                        </a:rPr>
                        <a:t>64</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3D6E6"/>
                    </a:solidFill>
                  </a:tcPr>
                </a:tc>
                <a:tc>
                  <a:txBody>
                    <a:bodyPr/>
                    <a:lstStyle/>
                    <a:p>
                      <a:pPr algn="ctr" fontAlgn="ctr"/>
                      <a:r>
                        <a:rPr lang="en-US" sz="1800" b="0" u="none" strike="noStrike" dirty="0">
                          <a:effectLst/>
                          <a:latin typeface="+mn-lt"/>
                        </a:rPr>
                        <a:t>47</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3D6E6"/>
                    </a:solidFill>
                  </a:tcPr>
                </a:tc>
                <a:tc>
                  <a:txBody>
                    <a:bodyPr/>
                    <a:lstStyle/>
                    <a:p>
                      <a:pPr algn="ctr" fontAlgn="ctr"/>
                      <a:r>
                        <a:rPr lang="en-US" sz="1800" b="0" u="none" strike="noStrike" dirty="0">
                          <a:effectLst/>
                          <a:latin typeface="+mn-lt"/>
                        </a:rPr>
                        <a:t>29</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3D6E6"/>
                    </a:solidFill>
                  </a:tcPr>
                </a:tc>
                <a:tc>
                  <a:txBody>
                    <a:bodyPr/>
                    <a:lstStyle/>
                    <a:p>
                      <a:pPr algn="ctr" fontAlgn="ctr"/>
                      <a:r>
                        <a:rPr lang="en-US" sz="1800" b="0" u="none" strike="noStrike" dirty="0">
                          <a:effectLst/>
                          <a:latin typeface="+mn-lt"/>
                        </a:rPr>
                        <a:t>238</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3D6E6"/>
                    </a:solidFill>
                  </a:tcPr>
                </a:tc>
                <a:extLst>
                  <a:ext uri="{0D108BD9-81ED-4DB2-BD59-A6C34878D82A}">
                    <a16:rowId xmlns:a16="http://schemas.microsoft.com/office/drawing/2014/main" val="329223670"/>
                  </a:ext>
                </a:extLst>
              </a:tr>
              <a:tr h="393265">
                <a:tc>
                  <a:txBody>
                    <a:bodyPr/>
                    <a:lstStyle/>
                    <a:p>
                      <a:pPr algn="ctr" fontAlgn="ctr"/>
                      <a:r>
                        <a:rPr lang="en-US" sz="1800" b="0" u="none" strike="noStrike" dirty="0">
                          <a:effectLst/>
                          <a:latin typeface="+mn-lt"/>
                        </a:rPr>
                        <a:t>Undocumented 2019</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83</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24</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dirty="0">
                          <a:effectLst/>
                          <a:latin typeface="+mn-lt"/>
                        </a:rPr>
                        <a:t>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44</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32</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254</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1681569"/>
                  </a:ext>
                </a:extLst>
              </a:tr>
              <a:tr h="404828">
                <a:tc>
                  <a:txBody>
                    <a:bodyPr/>
                    <a:lstStyle/>
                    <a:p>
                      <a:pPr algn="ctr" fontAlgn="ctr"/>
                      <a:r>
                        <a:rPr lang="en-US" sz="1800" b="0" u="none" strike="noStrike" dirty="0">
                          <a:effectLst/>
                          <a:latin typeface="+mn-lt"/>
                        </a:rPr>
                        <a:t>Over Income for Medicaid</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dirty="0">
                          <a:effectLst/>
                          <a:latin typeface="+mn-lt"/>
                        </a:rPr>
                        <a:t>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 </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5</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77075385"/>
                  </a:ext>
                </a:extLst>
              </a:tr>
              <a:tr h="674535">
                <a:tc>
                  <a:txBody>
                    <a:bodyPr/>
                    <a:lstStyle/>
                    <a:p>
                      <a:pPr algn="ctr" fontAlgn="ctr"/>
                      <a:r>
                        <a:rPr lang="en-US" sz="1800" b="0" u="none" strike="noStrike">
                          <a:effectLst/>
                          <a:latin typeface="+mn-lt"/>
                        </a:rPr>
                        <a:t>Cannot afford private insurance premiums</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 </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 </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a:effectLst/>
                          <a:latin typeface="+mn-lt"/>
                        </a:rPr>
                        <a:t> </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9675064"/>
                  </a:ext>
                </a:extLst>
              </a:tr>
              <a:tr h="441270">
                <a:tc>
                  <a:txBody>
                    <a:bodyPr/>
                    <a:lstStyle/>
                    <a:p>
                      <a:pPr algn="ctr" fontAlgn="ctr"/>
                      <a:r>
                        <a:rPr lang="en-US" sz="1800" b="0" u="none" strike="noStrike">
                          <a:effectLst/>
                          <a:latin typeface="+mn-lt"/>
                        </a:rPr>
                        <a:t>Failed to Redetermine</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 </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 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dirty="0">
                          <a:effectLst/>
                          <a:latin typeface="+mn-lt"/>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2</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3980952"/>
                  </a:ext>
                </a:extLst>
              </a:tr>
              <a:tr h="470981">
                <a:tc>
                  <a:txBody>
                    <a:bodyPr/>
                    <a:lstStyle/>
                    <a:p>
                      <a:pPr algn="ctr" fontAlgn="ctr"/>
                      <a:r>
                        <a:rPr lang="en-US" sz="1800" b="0" i="0" u="none" strike="noStrike">
                          <a:effectLst/>
                          <a:latin typeface="+mn-lt"/>
                        </a:rPr>
                        <a:t>Missed Open Enrollment</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 </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dirty="0">
                          <a:effectLst/>
                          <a:latin typeface="+mn-lt"/>
                        </a:rPr>
                        <a:t> </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a:effectLst/>
                          <a:latin typeface="+mn-lt"/>
                        </a:rPr>
                        <a:t> </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a:effectLst/>
                          <a:latin typeface="+mn-lt"/>
                        </a:rPr>
                        <a:t> </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9122929"/>
                  </a:ext>
                </a:extLst>
              </a:tr>
              <a:tr h="589994">
                <a:tc>
                  <a:txBody>
                    <a:bodyPr/>
                    <a:lstStyle/>
                    <a:p>
                      <a:pPr algn="ctr" fontAlgn="ctr"/>
                      <a:r>
                        <a:rPr lang="en-US" sz="1800" kern="1200">
                          <a:solidFill>
                            <a:schemeClr val="dk1"/>
                          </a:solidFill>
                          <a:effectLst/>
                          <a:latin typeface="+mn-lt"/>
                          <a:ea typeface="+mn-ea"/>
                          <a:cs typeface="+mn-cs"/>
                        </a:rPr>
                        <a:t>Had a Fraud claim and couldn’t apply in CT</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3772758"/>
                  </a:ext>
                </a:extLst>
              </a:tr>
              <a:tr h="478439">
                <a:tc>
                  <a:txBody>
                    <a:bodyPr/>
                    <a:lstStyle/>
                    <a:p>
                      <a:pPr algn="ctr" fontAlgn="ctr"/>
                      <a:r>
                        <a:rPr lang="en-US" sz="1800" kern="1200">
                          <a:solidFill>
                            <a:schemeClr val="dk1"/>
                          </a:solidFill>
                          <a:effectLst/>
                          <a:latin typeface="+mn-lt"/>
                          <a:ea typeface="+mn-ea"/>
                          <a:cs typeface="+mn-cs"/>
                        </a:rPr>
                        <a:t>Started new job</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397540"/>
                  </a:ext>
                </a:extLst>
              </a:tr>
              <a:tr h="940822">
                <a:tc>
                  <a:txBody>
                    <a:bodyPr/>
                    <a:lstStyle/>
                    <a:p>
                      <a:pPr algn="ctr" fontAlgn="ctr"/>
                      <a:r>
                        <a:rPr lang="en-US" sz="1800" kern="1200">
                          <a:solidFill>
                            <a:schemeClr val="dk1"/>
                          </a:solidFill>
                          <a:effectLst/>
                          <a:latin typeface="+mn-lt"/>
                          <a:ea typeface="+mn-ea"/>
                          <a:cs typeface="+mn-cs"/>
                        </a:rPr>
                        <a:t>Client declines following up with paperwork</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413976"/>
                  </a:ext>
                </a:extLst>
              </a:tr>
              <a:tr h="478439">
                <a:tc>
                  <a:txBody>
                    <a:bodyPr/>
                    <a:lstStyle/>
                    <a:p>
                      <a:pPr algn="ctr"/>
                      <a:r>
                        <a:rPr lang="en-US" sz="1800" kern="1200">
                          <a:solidFill>
                            <a:schemeClr val="dk1"/>
                          </a:solidFill>
                          <a:effectLst/>
                          <a:latin typeface="+mn-lt"/>
                          <a:ea typeface="+mn-ea"/>
                          <a:cs typeface="+mn-cs"/>
                        </a:rPr>
                        <a:t>Lost insurance due to laid off</a:t>
                      </a:r>
                      <a:endParaRPr lang="en-US" sz="1800" kern="1200" dirty="0">
                        <a:solidFill>
                          <a:schemeClr val="dk1"/>
                        </a:solidFill>
                        <a:effectLst/>
                        <a:latin typeface="+mn-lt"/>
                        <a:ea typeface="+mn-ea"/>
                        <a:cs typeface="+mn-cs"/>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a:effectLst/>
                          <a:latin typeface="+mn-lt"/>
                        </a:rPr>
                        <a:t>1</a:t>
                      </a: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800" b="0" i="0" u="none" strike="noStrike" dirty="0">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800" b="0" i="0" u="none" strike="noStrike" dirty="0">
                          <a:effectLst/>
                          <a:latin typeface="+mn-lt"/>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179286"/>
                  </a:ext>
                </a:extLst>
              </a:tr>
            </a:tbl>
          </a:graphicData>
        </a:graphic>
      </p:graphicFrame>
      <p:sp>
        <p:nvSpPr>
          <p:cNvPr id="6" name="TextBox 5">
            <a:extLst>
              <a:ext uri="{FF2B5EF4-FFF2-40B4-BE49-F238E27FC236}">
                <a16:creationId xmlns:a16="http://schemas.microsoft.com/office/drawing/2014/main" id="{C25A7858-84E6-420B-8425-3A2A4D022ED9}"/>
              </a:ext>
            </a:extLst>
          </p:cNvPr>
          <p:cNvSpPr txBox="1"/>
          <p:nvPr/>
        </p:nvSpPr>
        <p:spPr>
          <a:xfrm>
            <a:off x="1794164" y="0"/>
            <a:ext cx="8970818" cy="830997"/>
          </a:xfrm>
          <a:prstGeom prst="rect">
            <a:avLst/>
          </a:prstGeom>
          <a:noFill/>
        </p:spPr>
        <p:txBody>
          <a:bodyPr wrap="square" rtlCol="0">
            <a:spAutoFit/>
          </a:bodyPr>
          <a:lstStyle/>
          <a:p>
            <a:pPr algn="ctr"/>
            <a:r>
              <a:rPr lang="en-US" sz="4800" dirty="0">
                <a:solidFill>
                  <a:schemeClr val="bg1"/>
                </a:solidFill>
                <a:latin typeface="Calibri" panose="020F0502020204030204" pitchFamily="34" charset="0"/>
                <a:cs typeface="Calibri" panose="020F0502020204030204" pitchFamily="34" charset="0"/>
              </a:rPr>
              <a:t>Uninsured by Region Details</a:t>
            </a:r>
            <a:endParaRPr lang="en-US" sz="4800" dirty="0">
              <a:solidFill>
                <a:schemeClr val="bg1"/>
              </a:solidFill>
            </a:endParaRPr>
          </a:p>
        </p:txBody>
      </p:sp>
    </p:spTree>
    <p:extLst>
      <p:ext uri="{BB962C8B-B14F-4D97-AF65-F5344CB8AC3E}">
        <p14:creationId xmlns:p14="http://schemas.microsoft.com/office/powerpoint/2010/main" val="180531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9FF2102-7C68-B846-BF7D-3291BBC379E6}"/>
              </a:ext>
            </a:extLst>
          </p:cNvPr>
          <p:cNvSpPr txBox="1"/>
          <p:nvPr/>
        </p:nvSpPr>
        <p:spPr>
          <a:xfrm>
            <a:off x="790833" y="577374"/>
            <a:ext cx="10639166" cy="3785652"/>
          </a:xfrm>
          <a:prstGeom prst="rect">
            <a:avLst/>
          </a:prstGeom>
          <a:noFill/>
        </p:spPr>
        <p:txBody>
          <a:bodyPr wrap="square" rtlCol="0">
            <a:spAutoFit/>
          </a:bodyPr>
          <a:lstStyle/>
          <a:p>
            <a:pPr algn="just"/>
            <a:r>
              <a:rPr lang="en-US" sz="2400" dirty="0">
                <a:solidFill>
                  <a:schemeClr val="bg1"/>
                </a:solidFill>
              </a:rPr>
              <a:t>The Ryan White Planning Council began collecting health insurance information on all clients within our EMA in 2014.</a:t>
            </a:r>
          </a:p>
          <a:p>
            <a:pPr algn="just"/>
            <a:endParaRPr lang="en-US" sz="2400" dirty="0">
              <a:solidFill>
                <a:schemeClr val="bg1"/>
              </a:solidFill>
            </a:endParaRPr>
          </a:p>
          <a:p>
            <a:pPr algn="just"/>
            <a:r>
              <a:rPr lang="en-US" sz="2400" dirty="0">
                <a:solidFill>
                  <a:schemeClr val="bg1"/>
                </a:solidFill>
              </a:rPr>
              <a:t> This was done in order to determine the effects of the Affordable Care Act on our clients and to ensure that funding continues to be allocated to services that PLWHA depend upon. </a:t>
            </a:r>
          </a:p>
          <a:p>
            <a:pPr algn="just"/>
            <a:endParaRPr lang="en-US" sz="2400" dirty="0">
              <a:solidFill>
                <a:schemeClr val="bg1"/>
              </a:solidFill>
            </a:endParaRPr>
          </a:p>
          <a:p>
            <a:pPr algn="just"/>
            <a:r>
              <a:rPr lang="en-US" sz="2400" dirty="0">
                <a:solidFill>
                  <a:schemeClr val="bg1"/>
                </a:solidFill>
              </a:rPr>
              <a:t>Each year we have updated this survey in order to zero in on the information that we feel will be most useful in order to identify any areas that may need to be re-evaluated.</a:t>
            </a:r>
          </a:p>
        </p:txBody>
      </p:sp>
      <p:sp>
        <p:nvSpPr>
          <p:cNvPr id="6" name="Rectangle 5">
            <a:extLst>
              <a:ext uri="{FF2B5EF4-FFF2-40B4-BE49-F238E27FC236}">
                <a16:creationId xmlns:a16="http://schemas.microsoft.com/office/drawing/2014/main" id="{94843572-7216-6B46-BE4F-5B6EEB7069F6}"/>
              </a:ext>
            </a:extLst>
          </p:cNvPr>
          <p:cNvSpPr/>
          <p:nvPr/>
        </p:nvSpPr>
        <p:spPr>
          <a:xfrm>
            <a:off x="922637" y="5523118"/>
            <a:ext cx="10952205" cy="830997"/>
          </a:xfrm>
          <a:prstGeom prst="rect">
            <a:avLst/>
          </a:prstGeom>
        </p:spPr>
        <p:txBody>
          <a:bodyPr wrap="square">
            <a:spAutoFit/>
          </a:bodyPr>
          <a:lstStyle/>
          <a:p>
            <a:r>
              <a:rPr lang="en-US" sz="2400" dirty="0">
                <a:solidFill>
                  <a:schemeClr val="accent1"/>
                </a:solidFill>
              </a:rPr>
              <a:t>About the 2019 Medical Case Management Client Health Insurance Survey</a:t>
            </a:r>
          </a:p>
        </p:txBody>
      </p:sp>
    </p:spTree>
    <p:extLst>
      <p:ext uri="{BB962C8B-B14F-4D97-AF65-F5344CB8AC3E}">
        <p14:creationId xmlns:p14="http://schemas.microsoft.com/office/powerpoint/2010/main" val="129170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664" y="432487"/>
            <a:ext cx="10613571" cy="852616"/>
          </a:xfrm>
        </p:spPr>
        <p:txBody>
          <a:bodyPr>
            <a:normAutofit/>
          </a:bodyPr>
          <a:lstStyle/>
          <a:p>
            <a:r>
              <a:rPr lang="en-US" sz="2400" b="0" dirty="0">
                <a:solidFill>
                  <a:schemeClr val="bg2"/>
                </a:solidFill>
              </a:rPr>
              <a:t> 	</a:t>
            </a:r>
            <a:r>
              <a:rPr lang="en-US" sz="3200" b="0" dirty="0">
                <a:solidFill>
                  <a:schemeClr val="bg2"/>
                </a:solidFill>
              </a:rPr>
              <a:t>Total Clients Surveyed by region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94887079"/>
              </p:ext>
            </p:extLst>
          </p:nvPr>
        </p:nvGraphicFramePr>
        <p:xfrm>
          <a:off x="786418" y="2446637"/>
          <a:ext cx="10581797" cy="4040508"/>
        </p:xfrm>
        <a:graphic>
          <a:graphicData uri="http://schemas.openxmlformats.org/drawingml/2006/table">
            <a:tbl>
              <a:tblPr>
                <a:tableStyleId>{5C22544A-7EE6-4342-B048-85BDC9FD1C3A}</a:tableStyleId>
              </a:tblPr>
              <a:tblGrid>
                <a:gridCol w="6490250">
                  <a:extLst>
                    <a:ext uri="{9D8B030D-6E8A-4147-A177-3AD203B41FA5}">
                      <a16:colId xmlns:a16="http://schemas.microsoft.com/office/drawing/2014/main" val="3267115296"/>
                    </a:ext>
                  </a:extLst>
                </a:gridCol>
                <a:gridCol w="4091547">
                  <a:extLst>
                    <a:ext uri="{9D8B030D-6E8A-4147-A177-3AD203B41FA5}">
                      <a16:colId xmlns:a16="http://schemas.microsoft.com/office/drawing/2014/main" val="496580504"/>
                    </a:ext>
                  </a:extLst>
                </a:gridCol>
              </a:tblGrid>
              <a:tr h="673418">
                <a:tc>
                  <a:txBody>
                    <a:bodyPr/>
                    <a:lstStyle/>
                    <a:p>
                      <a:pPr algn="ctr" fontAlgn="ctr"/>
                      <a:r>
                        <a:rPr lang="en-US" sz="2800" b="0" i="0" u="none" strike="noStrike" dirty="0">
                          <a:effectLst/>
                          <a:latin typeface="Calibri" panose="020F0502020204030204" pitchFamily="34" charset="0"/>
                          <a:cs typeface="Calibri" panose="020F0502020204030204" pitchFamily="34" charset="0"/>
                        </a:rPr>
                        <a:t>1 (New Haven)</a:t>
                      </a:r>
                    </a:p>
                  </a:txBody>
                  <a:tcPr marL="9525" marR="9525" marT="9525" marB="0" anchor="ctr">
                    <a:solidFill>
                      <a:srgbClr val="FFC000"/>
                    </a:solidFill>
                  </a:tcPr>
                </a:tc>
                <a:tc>
                  <a:txBody>
                    <a:bodyPr/>
                    <a:lstStyle/>
                    <a:p>
                      <a:pPr algn="ctr" fontAlgn="ctr"/>
                      <a:r>
                        <a:rPr lang="en-US" sz="2800" b="0" i="0" u="none" strike="noStrike" dirty="0">
                          <a:effectLst/>
                          <a:latin typeface="Calibri" panose="020F0502020204030204" pitchFamily="34" charset="0"/>
                          <a:cs typeface="Calibri" panose="020F0502020204030204" pitchFamily="34" charset="0"/>
                        </a:rPr>
                        <a:t>744</a:t>
                      </a:r>
                    </a:p>
                  </a:txBody>
                  <a:tcPr marL="9525" marR="9525" marT="9525" marB="0" anchor="ctr">
                    <a:solidFill>
                      <a:srgbClr val="FFC000"/>
                    </a:solidFill>
                  </a:tcPr>
                </a:tc>
                <a:extLst>
                  <a:ext uri="{0D108BD9-81ED-4DB2-BD59-A6C34878D82A}">
                    <a16:rowId xmlns:a16="http://schemas.microsoft.com/office/drawing/2014/main" val="1443724420"/>
                  </a:ext>
                </a:extLst>
              </a:tr>
              <a:tr h="673418">
                <a:tc>
                  <a:txBody>
                    <a:bodyPr/>
                    <a:lstStyle/>
                    <a:p>
                      <a:pPr algn="ctr" fontAlgn="ctr"/>
                      <a:r>
                        <a:rPr lang="en-US" sz="2800" b="0" i="0" u="none" strike="noStrike" dirty="0">
                          <a:effectLst/>
                          <a:latin typeface="Calibri" panose="020F0502020204030204" pitchFamily="34" charset="0"/>
                          <a:cs typeface="Calibri" panose="020F0502020204030204" pitchFamily="34" charset="0"/>
                        </a:rPr>
                        <a:t>2 (Waterbury)</a:t>
                      </a:r>
                    </a:p>
                  </a:txBody>
                  <a:tcPr marL="9525" marR="9525" marT="9525" marB="0" anchor="ctr">
                    <a:solidFill>
                      <a:srgbClr val="92D050"/>
                    </a:solidFill>
                  </a:tcPr>
                </a:tc>
                <a:tc>
                  <a:txBody>
                    <a:bodyPr/>
                    <a:lstStyle/>
                    <a:p>
                      <a:pPr algn="ctr" fontAlgn="ctr"/>
                      <a:r>
                        <a:rPr lang="en-US" sz="2800" b="0" i="0" u="none" strike="noStrike" dirty="0">
                          <a:effectLst/>
                          <a:latin typeface="Calibri" panose="020F0502020204030204" pitchFamily="34" charset="0"/>
                          <a:cs typeface="Calibri" panose="020F0502020204030204" pitchFamily="34" charset="0"/>
                        </a:rPr>
                        <a:t>326</a:t>
                      </a:r>
                    </a:p>
                  </a:txBody>
                  <a:tcPr marL="9525" marR="9525" marT="9525" marB="0" anchor="ctr">
                    <a:solidFill>
                      <a:srgbClr val="92D050"/>
                    </a:solidFill>
                  </a:tcPr>
                </a:tc>
                <a:extLst>
                  <a:ext uri="{0D108BD9-81ED-4DB2-BD59-A6C34878D82A}">
                    <a16:rowId xmlns:a16="http://schemas.microsoft.com/office/drawing/2014/main" val="1484824118"/>
                  </a:ext>
                </a:extLst>
              </a:tr>
              <a:tr h="673418">
                <a:tc>
                  <a:txBody>
                    <a:bodyPr/>
                    <a:lstStyle/>
                    <a:p>
                      <a:pPr algn="ctr" fontAlgn="ctr"/>
                      <a:r>
                        <a:rPr lang="en-US" sz="2800" b="0" i="0" u="none" strike="noStrike" dirty="0">
                          <a:effectLst/>
                          <a:latin typeface="Calibri" panose="020F0502020204030204" pitchFamily="34" charset="0"/>
                          <a:cs typeface="Calibri" panose="020F0502020204030204" pitchFamily="34" charset="0"/>
                        </a:rPr>
                        <a:t>3 (Bridgeport)</a:t>
                      </a:r>
                    </a:p>
                  </a:txBody>
                  <a:tcPr marL="9525" marR="9525" marT="9525" marB="0" anchor="ctr">
                    <a:solidFill>
                      <a:srgbClr val="00B0F0"/>
                    </a:solidFill>
                  </a:tcPr>
                </a:tc>
                <a:tc>
                  <a:txBody>
                    <a:bodyPr/>
                    <a:lstStyle/>
                    <a:p>
                      <a:pPr algn="ctr" fontAlgn="ctr"/>
                      <a:r>
                        <a:rPr lang="en-US" sz="2800" b="0" i="0" u="none" strike="noStrike" dirty="0">
                          <a:effectLst/>
                          <a:latin typeface="Calibri" panose="020F0502020204030204" pitchFamily="34" charset="0"/>
                          <a:cs typeface="Calibri" panose="020F0502020204030204" pitchFamily="34" charset="0"/>
                        </a:rPr>
                        <a:t>620</a:t>
                      </a:r>
                    </a:p>
                  </a:txBody>
                  <a:tcPr marL="9525" marR="9525" marT="9525" marB="0" anchor="ctr">
                    <a:solidFill>
                      <a:srgbClr val="00B0F0"/>
                    </a:solidFill>
                  </a:tcPr>
                </a:tc>
                <a:extLst>
                  <a:ext uri="{0D108BD9-81ED-4DB2-BD59-A6C34878D82A}">
                    <a16:rowId xmlns:a16="http://schemas.microsoft.com/office/drawing/2014/main" val="820730653"/>
                  </a:ext>
                </a:extLst>
              </a:tr>
              <a:tr h="673418">
                <a:tc>
                  <a:txBody>
                    <a:bodyPr/>
                    <a:lstStyle/>
                    <a:p>
                      <a:pPr algn="ctr" fontAlgn="ctr"/>
                      <a:r>
                        <a:rPr lang="en-US" sz="2800" b="0" i="0" u="none" strike="noStrike" dirty="0">
                          <a:effectLst/>
                          <a:latin typeface="Calibri" panose="020F0502020204030204" pitchFamily="34" charset="0"/>
                          <a:cs typeface="Calibri" panose="020F0502020204030204" pitchFamily="34" charset="0"/>
                        </a:rPr>
                        <a:t>4 (Stamford/Norwalk)</a:t>
                      </a:r>
                    </a:p>
                  </a:txBody>
                  <a:tcPr marL="9525" marR="9525" marT="9525" marB="0" anchor="ctr">
                    <a:solidFill>
                      <a:schemeClr val="accent4">
                        <a:lumMod val="60000"/>
                        <a:lumOff val="40000"/>
                      </a:schemeClr>
                    </a:solidFill>
                  </a:tcPr>
                </a:tc>
                <a:tc>
                  <a:txBody>
                    <a:bodyPr/>
                    <a:lstStyle/>
                    <a:p>
                      <a:pPr algn="ctr" fontAlgn="ctr"/>
                      <a:r>
                        <a:rPr lang="en-US" sz="2800" b="0" i="0" u="none" strike="noStrike" dirty="0">
                          <a:effectLst/>
                          <a:latin typeface="Calibri" panose="020F0502020204030204" pitchFamily="34" charset="0"/>
                          <a:cs typeface="Calibri" panose="020F0502020204030204" pitchFamily="34" charset="0"/>
                        </a:rPr>
                        <a:t>346</a:t>
                      </a:r>
                    </a:p>
                  </a:txBody>
                  <a:tcPr marL="9525" marR="9525" marT="9525" marB="0" anchor="ctr">
                    <a:solidFill>
                      <a:schemeClr val="accent4">
                        <a:lumMod val="60000"/>
                        <a:lumOff val="40000"/>
                      </a:schemeClr>
                    </a:solidFill>
                  </a:tcPr>
                </a:tc>
                <a:extLst>
                  <a:ext uri="{0D108BD9-81ED-4DB2-BD59-A6C34878D82A}">
                    <a16:rowId xmlns:a16="http://schemas.microsoft.com/office/drawing/2014/main" val="866655559"/>
                  </a:ext>
                </a:extLst>
              </a:tr>
              <a:tr h="673418">
                <a:tc>
                  <a:txBody>
                    <a:bodyPr/>
                    <a:lstStyle/>
                    <a:p>
                      <a:pPr algn="ctr" fontAlgn="ctr"/>
                      <a:r>
                        <a:rPr lang="en-US" sz="2800" b="0" i="0" u="none" strike="noStrike" dirty="0">
                          <a:effectLst/>
                          <a:latin typeface="Calibri" panose="020F0502020204030204" pitchFamily="34" charset="0"/>
                          <a:cs typeface="Calibri" panose="020F0502020204030204" pitchFamily="34" charset="0"/>
                        </a:rPr>
                        <a:t>5 (Danbury)</a:t>
                      </a:r>
                    </a:p>
                  </a:txBody>
                  <a:tcPr marL="9525" marR="9525" marT="9525" marB="0" anchor="ctr">
                    <a:solidFill>
                      <a:schemeClr val="accent3">
                        <a:lumMod val="60000"/>
                        <a:lumOff val="40000"/>
                      </a:schemeClr>
                    </a:solidFill>
                  </a:tcPr>
                </a:tc>
                <a:tc>
                  <a:txBody>
                    <a:bodyPr/>
                    <a:lstStyle/>
                    <a:p>
                      <a:pPr algn="ctr" fontAlgn="ctr"/>
                      <a:r>
                        <a:rPr lang="en-US" sz="2800" b="0" i="0" u="none" strike="noStrike" dirty="0">
                          <a:effectLst/>
                          <a:latin typeface="Calibri" panose="020F0502020204030204" pitchFamily="34" charset="0"/>
                          <a:cs typeface="Calibri" panose="020F0502020204030204" pitchFamily="34" charset="0"/>
                        </a:rPr>
                        <a:t>137</a:t>
                      </a:r>
                    </a:p>
                  </a:txBody>
                  <a:tcPr marL="9525" marR="9525" marT="9525" marB="0" anchor="ctr">
                    <a:solidFill>
                      <a:schemeClr val="accent3">
                        <a:lumMod val="60000"/>
                        <a:lumOff val="40000"/>
                      </a:schemeClr>
                    </a:solidFill>
                  </a:tcPr>
                </a:tc>
                <a:extLst>
                  <a:ext uri="{0D108BD9-81ED-4DB2-BD59-A6C34878D82A}">
                    <a16:rowId xmlns:a16="http://schemas.microsoft.com/office/drawing/2014/main" val="1350311708"/>
                  </a:ext>
                </a:extLst>
              </a:tr>
              <a:tr h="673418">
                <a:tc>
                  <a:txBody>
                    <a:bodyPr/>
                    <a:lstStyle/>
                    <a:p>
                      <a:pPr algn="ctr" fontAlgn="ctr"/>
                      <a:r>
                        <a:rPr lang="en-US" sz="2800" b="1" i="0" u="none" strike="noStrike" dirty="0">
                          <a:effectLst/>
                          <a:latin typeface="Calibri" panose="020F0502020204030204" pitchFamily="34" charset="0"/>
                          <a:cs typeface="Calibri" panose="020F0502020204030204" pitchFamily="34" charset="0"/>
                        </a:rPr>
                        <a:t>TOTAL FOR EMA</a:t>
                      </a:r>
                    </a:p>
                  </a:txBody>
                  <a:tcPr marL="9525" marR="9525" marT="9525" marB="0" anchor="ctr">
                    <a:solidFill>
                      <a:schemeClr val="tx1"/>
                    </a:solidFill>
                  </a:tcPr>
                </a:tc>
                <a:tc>
                  <a:txBody>
                    <a:bodyPr/>
                    <a:lstStyle/>
                    <a:p>
                      <a:pPr algn="ctr" fontAlgn="ctr"/>
                      <a:r>
                        <a:rPr lang="en-US" sz="2800" b="1" i="0" u="none" strike="noStrike" dirty="0">
                          <a:effectLst/>
                          <a:latin typeface="Calibri" panose="020F0502020204030204" pitchFamily="34" charset="0"/>
                          <a:cs typeface="Calibri" panose="020F0502020204030204" pitchFamily="34" charset="0"/>
                        </a:rPr>
                        <a:t>2173</a:t>
                      </a:r>
                    </a:p>
                  </a:txBody>
                  <a:tcPr marL="9525" marR="9525" marT="9525" marB="0" anchor="ctr">
                    <a:solidFill>
                      <a:schemeClr val="tx1"/>
                    </a:solidFill>
                  </a:tcPr>
                </a:tc>
                <a:extLst>
                  <a:ext uri="{0D108BD9-81ED-4DB2-BD59-A6C34878D82A}">
                    <a16:rowId xmlns:a16="http://schemas.microsoft.com/office/drawing/2014/main" val="322890698"/>
                  </a:ext>
                </a:extLst>
              </a:tr>
            </a:tbl>
          </a:graphicData>
        </a:graphic>
      </p:graphicFrame>
    </p:spTree>
    <p:extLst>
      <p:ext uri="{BB962C8B-B14F-4D97-AF65-F5344CB8AC3E}">
        <p14:creationId xmlns:p14="http://schemas.microsoft.com/office/powerpoint/2010/main" val="648376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617999318"/>
              </p:ext>
            </p:extLst>
          </p:nvPr>
        </p:nvGraphicFramePr>
        <p:xfrm>
          <a:off x="-6930" y="0"/>
          <a:ext cx="12198929" cy="6858000"/>
        </p:xfrm>
        <a:graphic>
          <a:graphicData uri="http://schemas.openxmlformats.org/drawingml/2006/table">
            <a:tbl>
              <a:tblPr>
                <a:tableStyleId>{5C22544A-7EE6-4342-B048-85BDC9FD1C3A}</a:tableStyleId>
              </a:tblPr>
              <a:tblGrid>
                <a:gridCol w="5835241">
                  <a:extLst>
                    <a:ext uri="{9D8B030D-6E8A-4147-A177-3AD203B41FA5}">
                      <a16:colId xmlns:a16="http://schemas.microsoft.com/office/drawing/2014/main" val="189321192"/>
                    </a:ext>
                  </a:extLst>
                </a:gridCol>
                <a:gridCol w="1161307">
                  <a:extLst>
                    <a:ext uri="{9D8B030D-6E8A-4147-A177-3AD203B41FA5}">
                      <a16:colId xmlns:a16="http://schemas.microsoft.com/office/drawing/2014/main" val="3326980877"/>
                    </a:ext>
                  </a:extLst>
                </a:gridCol>
                <a:gridCol w="1302327">
                  <a:extLst>
                    <a:ext uri="{9D8B030D-6E8A-4147-A177-3AD203B41FA5}">
                      <a16:colId xmlns:a16="http://schemas.microsoft.com/office/drawing/2014/main" val="2102360264"/>
                    </a:ext>
                  </a:extLst>
                </a:gridCol>
                <a:gridCol w="1323110">
                  <a:extLst>
                    <a:ext uri="{9D8B030D-6E8A-4147-A177-3AD203B41FA5}">
                      <a16:colId xmlns:a16="http://schemas.microsoft.com/office/drawing/2014/main" val="551959756"/>
                    </a:ext>
                  </a:extLst>
                </a:gridCol>
                <a:gridCol w="1517072">
                  <a:extLst>
                    <a:ext uri="{9D8B030D-6E8A-4147-A177-3AD203B41FA5}">
                      <a16:colId xmlns:a16="http://schemas.microsoft.com/office/drawing/2014/main" val="1535034764"/>
                    </a:ext>
                  </a:extLst>
                </a:gridCol>
                <a:gridCol w="1059872">
                  <a:extLst>
                    <a:ext uri="{9D8B030D-6E8A-4147-A177-3AD203B41FA5}">
                      <a16:colId xmlns:a16="http://schemas.microsoft.com/office/drawing/2014/main" val="3569870433"/>
                    </a:ext>
                  </a:extLst>
                </a:gridCol>
              </a:tblGrid>
              <a:tr h="658664">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2019 Client Health Insurance Results</a:t>
                      </a:r>
                    </a:p>
                  </a:txBody>
                  <a:tcPr marL="6016" marR="6016" marT="6016" marB="0" anchor="ctr">
                    <a:solidFill>
                      <a:srgbClr val="634B87"/>
                    </a:solidFill>
                  </a:tcPr>
                </a:tc>
                <a:tc>
                  <a:txBody>
                    <a:bodyPr/>
                    <a:lstStyle/>
                    <a:p>
                      <a:pPr algn="ctr" fontAlgn="ctr"/>
                      <a:r>
                        <a:rPr lang="en-US" sz="1400" b="0" u="none" strike="noStrike" dirty="0">
                          <a:solidFill>
                            <a:schemeClr val="tx1"/>
                          </a:solidFill>
                          <a:effectLst/>
                        </a:rPr>
                        <a:t>1</a:t>
                      </a:r>
                    </a:p>
                    <a:p>
                      <a:pPr algn="ctr" fontAlgn="ctr"/>
                      <a:r>
                        <a:rPr lang="en-US" sz="1400" b="0" u="none" strike="noStrike" dirty="0">
                          <a:solidFill>
                            <a:schemeClr val="tx1"/>
                          </a:solidFill>
                          <a:effectLst/>
                        </a:rPr>
                        <a:t>New Haven</a:t>
                      </a:r>
                      <a:endParaRPr lang="en-US" sz="1400" b="0" i="0" u="none" strike="noStrike" dirty="0">
                        <a:solidFill>
                          <a:schemeClr val="tx1"/>
                        </a:solidFill>
                        <a:effectLst/>
                        <a:latin typeface="Microsoft Sans Serif" panose="020B0604020202020204" pitchFamily="34" charset="0"/>
                      </a:endParaRPr>
                    </a:p>
                  </a:txBody>
                  <a:tcPr marL="6016" marR="6016" marT="6016" marB="0" anchor="ctr">
                    <a:solidFill>
                      <a:srgbClr val="634B87"/>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u="none" strike="noStrike" dirty="0">
                          <a:solidFill>
                            <a:schemeClr val="tx1"/>
                          </a:solidFill>
                          <a:effectLst/>
                        </a:rPr>
                        <a:t>2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u="none" strike="noStrike" dirty="0">
                          <a:solidFill>
                            <a:schemeClr val="tx1"/>
                          </a:solidFill>
                          <a:effectLst/>
                        </a:rPr>
                        <a:t>Waterbury</a:t>
                      </a:r>
                      <a:endParaRPr lang="en-US" sz="1400" b="0" i="0" u="none" strike="noStrike" dirty="0">
                        <a:solidFill>
                          <a:schemeClr val="tx1"/>
                        </a:solidFill>
                        <a:effectLst/>
                        <a:latin typeface="Microsoft Sans Serif" panose="020B0604020202020204" pitchFamily="34" charset="0"/>
                      </a:endParaRPr>
                    </a:p>
                  </a:txBody>
                  <a:tcPr marL="6016" marR="6016" marT="6016" marB="0" anchor="ctr">
                    <a:solidFill>
                      <a:srgbClr val="634B87"/>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u="none" strike="noStrike" dirty="0">
                          <a:solidFill>
                            <a:schemeClr val="tx1"/>
                          </a:solidFill>
                          <a:effectLst/>
                        </a:rPr>
                        <a:t>3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u="none" strike="noStrike" dirty="0">
                          <a:solidFill>
                            <a:schemeClr val="tx1"/>
                          </a:solidFill>
                          <a:effectLst/>
                        </a:rPr>
                        <a:t>Bridgeport</a:t>
                      </a:r>
                      <a:endParaRPr lang="en-US" sz="1400" b="0" i="0" u="none" strike="noStrike" dirty="0">
                        <a:solidFill>
                          <a:schemeClr val="tx1"/>
                        </a:solidFill>
                        <a:effectLst/>
                        <a:latin typeface="Microsoft Sans Serif" panose="020B0604020202020204" pitchFamily="34" charset="0"/>
                      </a:endParaRPr>
                    </a:p>
                  </a:txBody>
                  <a:tcPr marL="6016" marR="6016" marT="6016" marB="0" anchor="ctr">
                    <a:solidFill>
                      <a:srgbClr val="634B87"/>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u="none" strike="noStrike" dirty="0">
                          <a:solidFill>
                            <a:schemeClr val="tx1"/>
                          </a:solidFill>
                          <a:effectLst/>
                        </a:rPr>
                        <a:t>4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u="none" strike="noStrike" dirty="0" err="1">
                          <a:solidFill>
                            <a:schemeClr val="tx1"/>
                          </a:solidFill>
                          <a:effectLst/>
                        </a:rPr>
                        <a:t>Stmfd</a:t>
                      </a:r>
                      <a:r>
                        <a:rPr lang="en-US" sz="1400" b="0" u="none" strike="noStrike" dirty="0">
                          <a:solidFill>
                            <a:schemeClr val="tx1"/>
                          </a:solidFill>
                          <a:effectLst/>
                        </a:rPr>
                        <a:t>/Norwalk</a:t>
                      </a:r>
                      <a:endParaRPr lang="en-US" sz="1400" b="0" i="0" u="none" strike="noStrike" dirty="0">
                        <a:solidFill>
                          <a:schemeClr val="tx1"/>
                        </a:solidFill>
                        <a:effectLst/>
                        <a:latin typeface="Microsoft Sans Serif" panose="020B0604020202020204" pitchFamily="34" charset="0"/>
                      </a:endParaRPr>
                    </a:p>
                  </a:txBody>
                  <a:tcPr marL="6016" marR="6016" marT="6016" marB="0" anchor="ctr">
                    <a:solidFill>
                      <a:srgbClr val="634B87"/>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u="none" strike="noStrike" dirty="0">
                          <a:solidFill>
                            <a:schemeClr val="tx1"/>
                          </a:solidFill>
                          <a:effectLst/>
                        </a:rPr>
                        <a:t>5 </a:t>
                      </a:r>
                    </a:p>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u="none" strike="noStrike" dirty="0">
                          <a:solidFill>
                            <a:schemeClr val="tx1"/>
                          </a:solidFill>
                          <a:effectLst/>
                        </a:rPr>
                        <a:t>Danbury</a:t>
                      </a:r>
                      <a:endParaRPr lang="en-US" sz="1400" b="0" i="0" u="none" strike="noStrike" dirty="0">
                        <a:solidFill>
                          <a:schemeClr val="tx1"/>
                        </a:solidFill>
                        <a:effectLst/>
                        <a:latin typeface="Microsoft Sans Serif" panose="020B0604020202020204" pitchFamily="34" charset="0"/>
                      </a:endParaRPr>
                    </a:p>
                  </a:txBody>
                  <a:tcPr marL="6016" marR="6016" marT="6016" marB="0" anchor="ctr">
                    <a:solidFill>
                      <a:srgbClr val="634B87"/>
                    </a:solidFill>
                  </a:tcPr>
                </a:tc>
                <a:extLst>
                  <a:ext uri="{0D108BD9-81ED-4DB2-BD59-A6C34878D82A}">
                    <a16:rowId xmlns:a16="http://schemas.microsoft.com/office/drawing/2014/main" val="4170728778"/>
                  </a:ext>
                </a:extLst>
              </a:tr>
              <a:tr h="374012">
                <a:tc>
                  <a:txBody>
                    <a:bodyPr/>
                    <a:lstStyle/>
                    <a:p>
                      <a:pPr algn="ctr"/>
                      <a:r>
                        <a:rPr lang="en-US" sz="1800" dirty="0">
                          <a:solidFill>
                            <a:schemeClr val="tx1"/>
                          </a:solidFill>
                          <a:latin typeface="Calibri" panose="020F0502020204030204" pitchFamily="34" charset="0"/>
                          <a:cs typeface="Calibri" panose="020F0502020204030204" pitchFamily="34" charset="0"/>
                        </a:rPr>
                        <a:t>Total Number of Clients Surveyed</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744</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326</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620</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346</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137</a:t>
                      </a:r>
                    </a:p>
                  </a:txBody>
                  <a:tcPr marL="9525" marR="9525" marT="9525" marB="0" anchor="ctr">
                    <a:solidFill>
                      <a:srgbClr val="634B87"/>
                    </a:solidFill>
                  </a:tcPr>
                </a:tc>
                <a:extLst>
                  <a:ext uri="{0D108BD9-81ED-4DB2-BD59-A6C34878D82A}">
                    <a16:rowId xmlns:a16="http://schemas.microsoft.com/office/drawing/2014/main" val="4010226065"/>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How many are uninsured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83</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29</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81</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44</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32</a:t>
                      </a:r>
                    </a:p>
                  </a:txBody>
                  <a:tcPr marL="9525" marR="9525" marT="9525" marB="0" anchor="ctr">
                    <a:solidFill>
                      <a:srgbClr val="634B87"/>
                    </a:solidFill>
                  </a:tcPr>
                </a:tc>
                <a:extLst>
                  <a:ext uri="{0D108BD9-81ED-4DB2-BD59-A6C34878D82A}">
                    <a16:rowId xmlns:a16="http://schemas.microsoft.com/office/drawing/2014/main" val="2232348088"/>
                  </a:ext>
                </a:extLst>
              </a:tr>
              <a:tr h="423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tx1"/>
                          </a:solidFill>
                          <a:effectLst/>
                          <a:latin typeface="Calibri" panose="020F0502020204030204" pitchFamily="34" charset="0"/>
                          <a:cs typeface="Calibri" panose="020F0502020204030204" pitchFamily="34" charset="0"/>
                        </a:rPr>
                        <a:t>How many are uninsured due to being uninsurable</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83</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24</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71</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44</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32</a:t>
                      </a:r>
                    </a:p>
                  </a:txBody>
                  <a:tcPr marL="9525" marR="9525" marT="9525" marB="0" anchor="ctr">
                    <a:solidFill>
                      <a:srgbClr val="634B87"/>
                    </a:solidFill>
                  </a:tcPr>
                </a:tc>
                <a:extLst>
                  <a:ext uri="{0D108BD9-81ED-4DB2-BD59-A6C34878D82A}">
                    <a16:rowId xmlns:a16="http://schemas.microsoft.com/office/drawing/2014/main" val="1000912188"/>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tx1"/>
                          </a:solidFill>
                          <a:effectLst/>
                          <a:latin typeface="Calibri" panose="020F0502020204030204" pitchFamily="34" charset="0"/>
                          <a:cs typeface="Calibri" panose="020F0502020204030204" pitchFamily="34" charset="0"/>
                        </a:rPr>
                        <a:t>From all uninsured, how many have CADAP</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83</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29</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81</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44</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32</a:t>
                      </a:r>
                    </a:p>
                  </a:txBody>
                  <a:tcPr marL="9525" marR="9525" marT="9525" marB="0" anchor="ctr">
                    <a:solidFill>
                      <a:srgbClr val="634B87"/>
                    </a:solidFill>
                  </a:tcPr>
                </a:tc>
                <a:extLst>
                  <a:ext uri="{0D108BD9-81ED-4DB2-BD59-A6C34878D82A}">
                    <a16:rowId xmlns:a16="http://schemas.microsoft.com/office/drawing/2014/main" val="3116745112"/>
                  </a:ext>
                </a:extLst>
              </a:tr>
              <a:tr h="402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How many clients have Medicaid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447</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159</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308</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168</a:t>
                      </a:r>
                    </a:p>
                  </a:txBody>
                  <a:tcPr marL="9525" marR="9525" marT="9525"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43</a:t>
                      </a:r>
                    </a:p>
                  </a:txBody>
                  <a:tcPr marL="9525" marR="9525" marT="9525" marB="0" anchor="ctr">
                    <a:solidFill>
                      <a:srgbClr val="634B87"/>
                    </a:solidFill>
                  </a:tcPr>
                </a:tc>
                <a:extLst>
                  <a:ext uri="{0D108BD9-81ED-4DB2-BD59-A6C34878D82A}">
                    <a16:rowId xmlns:a16="http://schemas.microsoft.com/office/drawing/2014/main" val="1109834041"/>
                  </a:ext>
                </a:extLst>
              </a:tr>
              <a:tr h="384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How many clients have Medicare</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148</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59</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70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60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39</a:t>
                      </a:r>
                    </a:p>
                  </a:txBody>
                  <a:tcPr marL="6016" marR="6016" marT="6016" marB="0" anchor="ctr">
                    <a:solidFill>
                      <a:srgbClr val="634B87"/>
                    </a:solidFill>
                  </a:tcPr>
                </a:tc>
                <a:extLst>
                  <a:ext uri="{0D108BD9-81ED-4DB2-BD59-A6C34878D82A}">
                    <a16:rowId xmlns:a16="http://schemas.microsoft.com/office/drawing/2014/main" val="1100329009"/>
                  </a:ext>
                </a:extLst>
              </a:tr>
              <a:tr h="366734">
                <a:tc>
                  <a:txBody>
                    <a:bodyPr/>
                    <a:lstStyle/>
                    <a:p>
                      <a:pPr algn="ctr" fontAlgn="ctr"/>
                      <a:r>
                        <a:rPr lang="en-US" sz="1800" u="none" strike="noStrike" dirty="0">
                          <a:solidFill>
                            <a:schemeClr val="tx1"/>
                          </a:solidFill>
                          <a:effectLst/>
                          <a:latin typeface="Calibri" panose="020F0502020204030204" pitchFamily="34" charset="0"/>
                          <a:cs typeface="Calibri" panose="020F0502020204030204" pitchFamily="34" charset="0"/>
                        </a:rPr>
                        <a:t>Of those, how many have Medicare Part 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117</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52</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51</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60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34</a:t>
                      </a:r>
                    </a:p>
                  </a:txBody>
                  <a:tcPr marL="6016" marR="6016" marT="6016" marB="0" anchor="ctr">
                    <a:solidFill>
                      <a:srgbClr val="634B87"/>
                    </a:solidFill>
                  </a:tcPr>
                </a:tc>
                <a:extLst>
                  <a:ext uri="{0D108BD9-81ED-4DB2-BD59-A6C34878D82A}">
                    <a16:rowId xmlns:a16="http://schemas.microsoft.com/office/drawing/2014/main" val="237207712"/>
                  </a:ext>
                </a:extLst>
              </a:tr>
              <a:tr h="366734">
                <a:tc>
                  <a:txBody>
                    <a:bodyPr/>
                    <a:lstStyle/>
                    <a:p>
                      <a:pPr algn="ctr" fontAlgn="ctr"/>
                      <a:r>
                        <a:rPr lang="en-US" sz="1800" b="0" i="0" kern="1200" dirty="0">
                          <a:solidFill>
                            <a:schemeClr val="tx1"/>
                          </a:solidFill>
                          <a:effectLst/>
                          <a:latin typeface="Calibri" panose="020F0502020204030204" pitchFamily="34" charset="0"/>
                          <a:ea typeface="+mn-ea"/>
                          <a:cs typeface="Calibri" panose="020F0502020204030204" pitchFamily="34" charset="0"/>
                        </a:rPr>
                        <a:t>How many clients have Medicare and CADAP</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38</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18</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38</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23</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a:t>
                      </a:r>
                    </a:p>
                  </a:txBody>
                  <a:tcPr marL="6016" marR="6016" marT="6016" marB="0" anchor="ctr">
                    <a:solidFill>
                      <a:srgbClr val="634B87"/>
                    </a:solidFill>
                  </a:tcPr>
                </a:tc>
                <a:extLst>
                  <a:ext uri="{0D108BD9-81ED-4DB2-BD59-A6C34878D82A}">
                    <a16:rowId xmlns:a16="http://schemas.microsoft.com/office/drawing/2014/main" val="2346349750"/>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Calibri" panose="020F0502020204030204" pitchFamily="34" charset="0"/>
                          <a:ea typeface="+mn-ea"/>
                          <a:cs typeface="Calibri" panose="020F0502020204030204" pitchFamily="34" charset="0"/>
                        </a:rPr>
                        <a:t>How many clients have Medicare &amp; Medicaid (Husky)</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105</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28</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70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34</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22</a:t>
                      </a:r>
                    </a:p>
                  </a:txBody>
                  <a:tcPr marL="6016" marR="6016" marT="6016" marB="0" anchor="ctr">
                    <a:solidFill>
                      <a:srgbClr val="634B87"/>
                    </a:solidFill>
                  </a:tcPr>
                </a:tc>
                <a:extLst>
                  <a:ext uri="{0D108BD9-81ED-4DB2-BD59-A6C34878D82A}">
                    <a16:rowId xmlns:a16="http://schemas.microsoft.com/office/drawing/2014/main" val="367380239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How many clients are enrolled in the Affordable Care Act</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12</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31</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33</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12</a:t>
                      </a:r>
                    </a:p>
                  </a:txBody>
                  <a:tcPr marL="6016" marR="6016" marT="6016" marB="0" anchor="ctr">
                    <a:solidFill>
                      <a:srgbClr val="634B87"/>
                    </a:solidFill>
                  </a:tcPr>
                </a:tc>
                <a:extLst>
                  <a:ext uri="{0D108BD9-81ED-4DB2-BD59-A6C34878D82A}">
                    <a16:rowId xmlns:a16="http://schemas.microsoft.com/office/drawing/2014/main" val="1588632044"/>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From clients who have ACA, how many currently use CIPA </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11</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17</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33</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12</a:t>
                      </a:r>
                    </a:p>
                  </a:txBody>
                  <a:tcPr marL="6016" marR="6016" marT="6016" marB="0" anchor="ctr">
                    <a:solidFill>
                      <a:srgbClr val="634B87"/>
                    </a:solidFill>
                  </a:tcPr>
                </a:tc>
                <a:extLst>
                  <a:ext uri="{0D108BD9-81ED-4DB2-BD59-A6C34878D82A}">
                    <a16:rowId xmlns:a16="http://schemas.microsoft.com/office/drawing/2014/main" val="297028015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Private Insurance - Not from exchange (e.g. Employer Paid)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79</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60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59</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15</a:t>
                      </a:r>
                    </a:p>
                  </a:txBody>
                  <a:tcPr marL="6016" marR="6016" marT="6016" marB="0" anchor="ctr">
                    <a:solidFill>
                      <a:srgbClr val="634B87"/>
                    </a:solidFill>
                  </a:tcPr>
                </a:tc>
                <a:extLst>
                  <a:ext uri="{0D108BD9-81ED-4DB2-BD59-A6C34878D82A}">
                    <a16:rowId xmlns:a16="http://schemas.microsoft.com/office/drawing/2014/main" val="630194262"/>
                  </a:ext>
                </a:extLst>
              </a:tr>
              <a:tr h="725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Calibri" panose="020F0502020204030204" pitchFamily="34" charset="0"/>
                          <a:ea typeface="+mn-ea"/>
                          <a:cs typeface="Calibri" panose="020F0502020204030204" pitchFamily="34" charset="0"/>
                        </a:rPr>
                        <a:t>From all clients who have private insurance, how many use CIPA</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6</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6</a:t>
                      </a:r>
                    </a:p>
                  </a:txBody>
                  <a:tcPr marL="6016" marR="6016" marT="6016" marB="0" anchor="ctr">
                    <a:solidFill>
                      <a:srgbClr val="634B87"/>
                    </a:solidFill>
                  </a:tcPr>
                </a:tc>
                <a:extLst>
                  <a:ext uri="{0D108BD9-81ED-4DB2-BD59-A6C34878D82A}">
                    <a16:rowId xmlns:a16="http://schemas.microsoft.com/office/drawing/2014/main" val="1086350108"/>
                  </a:ext>
                </a:extLst>
              </a:tr>
              <a:tr h="5674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Calibri" panose="020F0502020204030204" pitchFamily="34" charset="0"/>
                          <a:ea typeface="+mn-ea"/>
                          <a:cs typeface="Calibri" panose="020F0502020204030204" pitchFamily="34" charset="0"/>
                        </a:rPr>
                        <a:t>From those who have Private Insurance or the Affordable Care Act, how many also have CADAP</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57</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39</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83</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92</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23</a:t>
                      </a:r>
                    </a:p>
                  </a:txBody>
                  <a:tcPr marL="6016" marR="6016" marT="6016" marB="0" anchor="ctr">
                    <a:solidFill>
                      <a:srgbClr val="634B87"/>
                    </a:solidFill>
                  </a:tcPr>
                </a:tc>
                <a:extLst>
                  <a:ext uri="{0D108BD9-81ED-4DB2-BD59-A6C34878D82A}">
                    <a16:rowId xmlns:a16="http://schemas.microsoft.com/office/drawing/2014/main" val="3054836486"/>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Veterans Affairs (VA) Insurance</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5</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0</a:t>
                      </a:r>
                    </a:p>
                  </a:txBody>
                  <a:tcPr marL="6016" marR="6016" marT="6016" marB="0" anchor="ctr">
                    <a:solidFill>
                      <a:srgbClr val="634B87"/>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0</a:t>
                      </a:r>
                    </a:p>
                  </a:txBody>
                  <a:tcPr marL="6016" marR="6016" marT="6016" marB="0" anchor="ctr">
                    <a:solidFill>
                      <a:srgbClr val="634B87"/>
                    </a:solidFill>
                  </a:tcPr>
                </a:tc>
                <a:extLst>
                  <a:ext uri="{0D108BD9-81ED-4DB2-BD59-A6C34878D82A}">
                    <a16:rowId xmlns:a16="http://schemas.microsoft.com/office/drawing/2014/main" val="4052223384"/>
                  </a:ext>
                </a:extLst>
              </a:tr>
            </a:tbl>
          </a:graphicData>
        </a:graphic>
      </p:graphicFrame>
    </p:spTree>
    <p:extLst>
      <p:ext uri="{BB962C8B-B14F-4D97-AF65-F5344CB8AC3E}">
        <p14:creationId xmlns:p14="http://schemas.microsoft.com/office/powerpoint/2010/main" val="3312823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125852258"/>
              </p:ext>
            </p:extLst>
          </p:nvPr>
        </p:nvGraphicFramePr>
        <p:xfrm>
          <a:off x="-6930" y="0"/>
          <a:ext cx="12198929" cy="6858000"/>
        </p:xfrm>
        <a:graphic>
          <a:graphicData uri="http://schemas.openxmlformats.org/drawingml/2006/table">
            <a:tbl>
              <a:tblPr>
                <a:tableStyleId>{5C22544A-7EE6-4342-B048-85BDC9FD1C3A}</a:tableStyleId>
              </a:tblPr>
              <a:tblGrid>
                <a:gridCol w="7398026">
                  <a:extLst>
                    <a:ext uri="{9D8B030D-6E8A-4147-A177-3AD203B41FA5}">
                      <a16:colId xmlns:a16="http://schemas.microsoft.com/office/drawing/2014/main" val="189321192"/>
                    </a:ext>
                  </a:extLst>
                </a:gridCol>
                <a:gridCol w="1472326">
                  <a:extLst>
                    <a:ext uri="{9D8B030D-6E8A-4147-A177-3AD203B41FA5}">
                      <a16:colId xmlns:a16="http://schemas.microsoft.com/office/drawing/2014/main" val="3326980877"/>
                    </a:ext>
                  </a:extLst>
                </a:gridCol>
                <a:gridCol w="1651114">
                  <a:extLst>
                    <a:ext uri="{9D8B030D-6E8A-4147-A177-3AD203B41FA5}">
                      <a16:colId xmlns:a16="http://schemas.microsoft.com/office/drawing/2014/main" val="2102360264"/>
                    </a:ext>
                  </a:extLst>
                </a:gridCol>
                <a:gridCol w="1677463">
                  <a:extLst>
                    <a:ext uri="{9D8B030D-6E8A-4147-A177-3AD203B41FA5}">
                      <a16:colId xmlns:a16="http://schemas.microsoft.com/office/drawing/2014/main" val="551959756"/>
                    </a:ext>
                  </a:extLst>
                </a:gridCol>
              </a:tblGrid>
              <a:tr h="658664">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COMPARISON FOR REGION 1: NEW HAVEN</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u="none" strike="noStrike" dirty="0">
                          <a:solidFill>
                            <a:schemeClr val="bg1"/>
                          </a:solidFill>
                          <a:effectLst/>
                        </a:rPr>
                        <a:t>2019</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bg1"/>
                          </a:solidFill>
                          <a:effectLst/>
                        </a:rPr>
                        <a:t>2018</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bg1"/>
                          </a:solidFill>
                          <a:effectLst/>
                        </a:rPr>
                        <a:t>2017</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4170728778"/>
                  </a:ext>
                </a:extLst>
              </a:tr>
              <a:tr h="374012">
                <a:tc>
                  <a:txBody>
                    <a:bodyPr/>
                    <a:lstStyle/>
                    <a:p>
                      <a:pPr algn="ctr"/>
                      <a:r>
                        <a:rPr lang="en-US" sz="1800" dirty="0">
                          <a:solidFill>
                            <a:schemeClr val="bg1"/>
                          </a:solidFill>
                          <a:latin typeface="Calibri" panose="020F0502020204030204" pitchFamily="34" charset="0"/>
                          <a:cs typeface="Calibri" panose="020F0502020204030204" pitchFamily="34" charset="0"/>
                        </a:rPr>
                        <a:t>Total Number of Clients Surveyed</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744</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602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652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4010226065"/>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are uninsured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83</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2232348088"/>
                  </a:ext>
                </a:extLst>
              </a:tr>
              <a:tr h="423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How many are uninsured due to being uninsurable</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83</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1000912188"/>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From all uninsured, how many have CADAP</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83</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3116745112"/>
                  </a:ext>
                </a:extLst>
              </a:tr>
              <a:tr h="402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447</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304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1109834041"/>
                  </a:ext>
                </a:extLst>
              </a:tr>
              <a:tr h="384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Medicare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148</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1100329009"/>
                  </a:ext>
                </a:extLst>
              </a:tr>
              <a:tr h="366734">
                <a:tc>
                  <a:txBody>
                    <a:bodyPr/>
                    <a:lstStyle/>
                    <a:p>
                      <a:pPr algn="ctr" fontAlgn="ctr"/>
                      <a:r>
                        <a:rPr lang="en-US" sz="1800" u="none" strike="noStrike" dirty="0">
                          <a:solidFill>
                            <a:schemeClr val="bg1"/>
                          </a:solidFill>
                          <a:effectLst/>
                          <a:latin typeface="Calibri" panose="020F0502020204030204" pitchFamily="34" charset="0"/>
                          <a:cs typeface="Calibri" panose="020F0502020204030204" pitchFamily="34" charset="0"/>
                        </a:rPr>
                        <a:t>Of those, how many have Medicare Part 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117</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237207712"/>
                  </a:ext>
                </a:extLst>
              </a:tr>
              <a:tr h="366734">
                <a:tc>
                  <a:txBody>
                    <a:bodyPr/>
                    <a:lstStyle/>
                    <a:p>
                      <a:pPr algn="ctr" fontAlgn="ct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and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38</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2346349750"/>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&amp; Medicaid (Husky)</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105</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52</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75</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367380239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are enrolled in the Affordable Care Act</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12</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15</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13</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1588632044"/>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From clients who have ACA, how many currently use CIPA </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11</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15</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297028015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Private Insurance - Not from exchange (e.g. Employer Paid)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79</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57</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56</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630194262"/>
                  </a:ext>
                </a:extLst>
              </a:tr>
              <a:tr h="725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all clients who have private insurance, how many use CIPA</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1086350108"/>
                  </a:ext>
                </a:extLst>
              </a:tr>
              <a:tr h="5674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those who have Private Insurance or the Affordable Care Act, how many also have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57</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41</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50</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3054836486"/>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Veterans Affairs (VA) Insurance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8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a:t>
                      </a:r>
                    </a:p>
                  </a:txBody>
                  <a:tcPr marL="6016" marR="6016" marT="6016"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val="4052223384"/>
                  </a:ext>
                </a:extLst>
              </a:tr>
            </a:tbl>
          </a:graphicData>
        </a:graphic>
      </p:graphicFrame>
    </p:spTree>
    <p:extLst>
      <p:ext uri="{BB962C8B-B14F-4D97-AF65-F5344CB8AC3E}">
        <p14:creationId xmlns:p14="http://schemas.microsoft.com/office/powerpoint/2010/main" val="208341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128391365"/>
              </p:ext>
            </p:extLst>
          </p:nvPr>
        </p:nvGraphicFramePr>
        <p:xfrm>
          <a:off x="-6930" y="0"/>
          <a:ext cx="12198929" cy="6858000"/>
        </p:xfrm>
        <a:graphic>
          <a:graphicData uri="http://schemas.openxmlformats.org/drawingml/2006/table">
            <a:tbl>
              <a:tblPr>
                <a:tableStyleId>{5C22544A-7EE6-4342-B048-85BDC9FD1C3A}</a:tableStyleId>
              </a:tblPr>
              <a:tblGrid>
                <a:gridCol w="7398026">
                  <a:extLst>
                    <a:ext uri="{9D8B030D-6E8A-4147-A177-3AD203B41FA5}">
                      <a16:colId xmlns:a16="http://schemas.microsoft.com/office/drawing/2014/main" val="189321192"/>
                    </a:ext>
                  </a:extLst>
                </a:gridCol>
                <a:gridCol w="1472326">
                  <a:extLst>
                    <a:ext uri="{9D8B030D-6E8A-4147-A177-3AD203B41FA5}">
                      <a16:colId xmlns:a16="http://schemas.microsoft.com/office/drawing/2014/main" val="3326980877"/>
                    </a:ext>
                  </a:extLst>
                </a:gridCol>
                <a:gridCol w="1651114">
                  <a:extLst>
                    <a:ext uri="{9D8B030D-6E8A-4147-A177-3AD203B41FA5}">
                      <a16:colId xmlns:a16="http://schemas.microsoft.com/office/drawing/2014/main" val="2102360264"/>
                    </a:ext>
                  </a:extLst>
                </a:gridCol>
                <a:gridCol w="1677463">
                  <a:extLst>
                    <a:ext uri="{9D8B030D-6E8A-4147-A177-3AD203B41FA5}">
                      <a16:colId xmlns:a16="http://schemas.microsoft.com/office/drawing/2014/main" val="551959756"/>
                    </a:ext>
                  </a:extLst>
                </a:gridCol>
              </a:tblGrid>
              <a:tr h="658664">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COMPARISON FOR REGION 2: WATERBURY</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u="none" strike="noStrike" dirty="0">
                          <a:solidFill>
                            <a:schemeClr val="tx1"/>
                          </a:solidFill>
                          <a:effectLst/>
                        </a:rPr>
                        <a:t>2019</a:t>
                      </a:r>
                      <a:endParaRPr lang="en-US" sz="1800" b="1" i="0" u="none" strike="noStrike" dirty="0">
                        <a:solidFill>
                          <a:schemeClr val="tx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tx1"/>
                          </a:solidFill>
                          <a:effectLst/>
                        </a:rPr>
                        <a:t>2018</a:t>
                      </a:r>
                      <a:endParaRPr lang="en-US" sz="1800" b="1" i="0" u="none" strike="noStrike" dirty="0">
                        <a:solidFill>
                          <a:schemeClr val="tx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tx1"/>
                          </a:solidFill>
                          <a:effectLst/>
                        </a:rPr>
                        <a:t>2017</a:t>
                      </a:r>
                      <a:endParaRPr lang="en-US" sz="1800" b="1" i="0" u="none" strike="noStrike" dirty="0">
                        <a:solidFill>
                          <a:schemeClr val="tx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4170728778"/>
                  </a:ext>
                </a:extLst>
              </a:tr>
              <a:tr h="374012">
                <a:tc>
                  <a:txBody>
                    <a:bodyPr/>
                    <a:lstStyle/>
                    <a:p>
                      <a:pPr algn="ctr"/>
                      <a:r>
                        <a:rPr lang="en-US" sz="1800" dirty="0">
                          <a:solidFill>
                            <a:schemeClr val="tx1"/>
                          </a:solidFill>
                          <a:latin typeface="Calibri" panose="020F0502020204030204" pitchFamily="34" charset="0"/>
                          <a:cs typeface="Calibri" panose="020F0502020204030204" pitchFamily="34" charset="0"/>
                        </a:rPr>
                        <a:t>Total Number of Clients Surveyed</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4010226065"/>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How many are uninsured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2232348088"/>
                  </a:ext>
                </a:extLst>
              </a:tr>
              <a:tr h="423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tx1"/>
                          </a:solidFill>
                          <a:effectLst/>
                          <a:latin typeface="Calibri" panose="020F0502020204030204" pitchFamily="34" charset="0"/>
                          <a:cs typeface="Calibri" panose="020F0502020204030204" pitchFamily="34" charset="0"/>
                        </a:rPr>
                        <a:t>How many are uninsured due to being uninsurable</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000912188"/>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tx1"/>
                          </a:solidFill>
                          <a:effectLst/>
                          <a:latin typeface="Calibri" panose="020F0502020204030204" pitchFamily="34" charset="0"/>
                          <a:cs typeface="Calibri" panose="020F0502020204030204" pitchFamily="34" charset="0"/>
                        </a:rPr>
                        <a:t>From all uninsured, how many have CADAP</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116745112"/>
                  </a:ext>
                </a:extLst>
              </a:tr>
              <a:tr h="402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How many clients have Medicaid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109834041"/>
                  </a:ext>
                </a:extLst>
              </a:tr>
              <a:tr h="384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How many clients have Medicare</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59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100329009"/>
                  </a:ext>
                </a:extLst>
              </a:tr>
              <a:tr h="366734">
                <a:tc>
                  <a:txBody>
                    <a:bodyPr/>
                    <a:lstStyle/>
                    <a:p>
                      <a:pPr algn="ctr" fontAlgn="ctr"/>
                      <a:r>
                        <a:rPr lang="en-US" sz="1800" u="none" strike="noStrike" dirty="0">
                          <a:solidFill>
                            <a:schemeClr val="tx1"/>
                          </a:solidFill>
                          <a:effectLst/>
                          <a:latin typeface="Calibri" panose="020F0502020204030204" pitchFamily="34" charset="0"/>
                          <a:cs typeface="Calibri" panose="020F0502020204030204" pitchFamily="34" charset="0"/>
                        </a:rPr>
                        <a:t>Of those, how many have Medicare Part 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52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237207712"/>
                  </a:ext>
                </a:extLst>
              </a:tr>
              <a:tr h="366734">
                <a:tc>
                  <a:txBody>
                    <a:bodyPr/>
                    <a:lstStyle/>
                    <a:p>
                      <a:pPr algn="ctr" fontAlgn="ctr"/>
                      <a:r>
                        <a:rPr lang="en-US" sz="1800" b="0" i="0" kern="1200" dirty="0">
                          <a:solidFill>
                            <a:schemeClr val="tx1"/>
                          </a:solidFill>
                          <a:effectLst/>
                          <a:latin typeface="Calibri" panose="020F0502020204030204" pitchFamily="34" charset="0"/>
                          <a:ea typeface="+mn-ea"/>
                          <a:cs typeface="Calibri" panose="020F0502020204030204" pitchFamily="34" charset="0"/>
                        </a:rPr>
                        <a:t>How many clients have Medicare and CADAP</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2346349750"/>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Calibri" panose="020F0502020204030204" pitchFamily="34" charset="0"/>
                          <a:ea typeface="+mn-ea"/>
                          <a:cs typeface="Calibri" panose="020F0502020204030204" pitchFamily="34" charset="0"/>
                        </a:rPr>
                        <a:t>How many clients have Medicare &amp; Medicaid (Husky)</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42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67380239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How many clients are enrolled in the Affordable Care Act</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588632044"/>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From clients who have ACA, how many currently use CIPA </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17</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7</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297028015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Private Insurance - Not from exchange (e.g. Employer Paid)</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88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630194262"/>
                  </a:ext>
                </a:extLst>
              </a:tr>
              <a:tr h="725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Calibri" panose="020F0502020204030204" pitchFamily="34" charset="0"/>
                          <a:ea typeface="+mn-ea"/>
                          <a:cs typeface="Calibri" panose="020F0502020204030204" pitchFamily="34" charset="0"/>
                        </a:rPr>
                        <a:t>From all clients who have private insurance, how many use CIPA</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086350108"/>
                  </a:ext>
                </a:extLst>
              </a:tr>
              <a:tr h="5674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Calibri" panose="020F0502020204030204" pitchFamily="34" charset="0"/>
                          <a:ea typeface="+mn-ea"/>
                          <a:cs typeface="Calibri" panose="020F0502020204030204" pitchFamily="34" charset="0"/>
                        </a:rPr>
                        <a:t>From those who have Private Insurance or the Affordable Care Act, how many also have CADAP</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39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25</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29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054836486"/>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tx1"/>
                          </a:solidFill>
                          <a:effectLst/>
                          <a:latin typeface="Calibri" panose="020F0502020204030204" pitchFamily="34" charset="0"/>
                          <a:cs typeface="Calibri" panose="020F0502020204030204" pitchFamily="34" charset="0"/>
                        </a:rPr>
                        <a:t>Veterans Affairs (VA) Insurance</a:t>
                      </a:r>
                      <a:endParaRPr lang="en-US" sz="1800" b="0" i="0" u="none" strike="noStrike" dirty="0">
                        <a:solidFill>
                          <a:schemeClr val="tx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fontAlgn="ctr"/>
                      <a:r>
                        <a:rPr lang="en-US" sz="1800" b="1" i="0" u="none" strike="noStrike" dirty="0">
                          <a:solidFill>
                            <a:schemeClr val="tx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4052223384"/>
                  </a:ext>
                </a:extLst>
              </a:tr>
            </a:tbl>
          </a:graphicData>
        </a:graphic>
      </p:graphicFrame>
    </p:spTree>
    <p:extLst>
      <p:ext uri="{BB962C8B-B14F-4D97-AF65-F5344CB8AC3E}">
        <p14:creationId xmlns:p14="http://schemas.microsoft.com/office/powerpoint/2010/main" val="4240023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3D6E6"/>
        </a:solid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629103730"/>
              </p:ext>
            </p:extLst>
          </p:nvPr>
        </p:nvGraphicFramePr>
        <p:xfrm>
          <a:off x="-6930" y="0"/>
          <a:ext cx="12198929" cy="6858000"/>
        </p:xfrm>
        <a:graphic>
          <a:graphicData uri="http://schemas.openxmlformats.org/drawingml/2006/table">
            <a:tbl>
              <a:tblPr>
                <a:tableStyleId>{5C22544A-7EE6-4342-B048-85BDC9FD1C3A}</a:tableStyleId>
              </a:tblPr>
              <a:tblGrid>
                <a:gridCol w="7398026">
                  <a:extLst>
                    <a:ext uri="{9D8B030D-6E8A-4147-A177-3AD203B41FA5}">
                      <a16:colId xmlns:a16="http://schemas.microsoft.com/office/drawing/2014/main" val="189321192"/>
                    </a:ext>
                  </a:extLst>
                </a:gridCol>
                <a:gridCol w="1472326">
                  <a:extLst>
                    <a:ext uri="{9D8B030D-6E8A-4147-A177-3AD203B41FA5}">
                      <a16:colId xmlns:a16="http://schemas.microsoft.com/office/drawing/2014/main" val="3326980877"/>
                    </a:ext>
                  </a:extLst>
                </a:gridCol>
                <a:gridCol w="1651114">
                  <a:extLst>
                    <a:ext uri="{9D8B030D-6E8A-4147-A177-3AD203B41FA5}">
                      <a16:colId xmlns:a16="http://schemas.microsoft.com/office/drawing/2014/main" val="2102360264"/>
                    </a:ext>
                  </a:extLst>
                </a:gridCol>
                <a:gridCol w="1677463">
                  <a:extLst>
                    <a:ext uri="{9D8B030D-6E8A-4147-A177-3AD203B41FA5}">
                      <a16:colId xmlns:a16="http://schemas.microsoft.com/office/drawing/2014/main" val="551959756"/>
                    </a:ext>
                  </a:extLst>
                </a:gridCol>
              </a:tblGrid>
              <a:tr h="658664">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COMPARISON FOR REGION 3: BRIDGEPORT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u="none" strike="noStrike" dirty="0">
                          <a:solidFill>
                            <a:schemeClr val="bg1"/>
                          </a:solidFill>
                          <a:effectLst/>
                        </a:rPr>
                        <a:t>2019</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bg1"/>
                          </a:solidFill>
                          <a:effectLst/>
                        </a:rPr>
                        <a:t>2018</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bg1"/>
                          </a:solidFill>
                          <a:effectLst/>
                        </a:rPr>
                        <a:t>2017</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4170728778"/>
                  </a:ext>
                </a:extLst>
              </a:tr>
              <a:tr h="374012">
                <a:tc>
                  <a:txBody>
                    <a:bodyPr/>
                    <a:lstStyle/>
                    <a:p>
                      <a:pPr algn="ctr"/>
                      <a:r>
                        <a:rPr lang="en-US" sz="1800" dirty="0">
                          <a:solidFill>
                            <a:schemeClr val="bg1"/>
                          </a:solidFill>
                          <a:latin typeface="Calibri" panose="020F0502020204030204" pitchFamily="34" charset="0"/>
                          <a:cs typeface="Calibri" panose="020F0502020204030204" pitchFamily="34" charset="0"/>
                        </a:rPr>
                        <a:t>Total Number of Clients Surveyed</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4010226065"/>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are uninsured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2232348088"/>
                  </a:ext>
                </a:extLst>
              </a:tr>
              <a:tr h="423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How many are uninsured due to being uninsurable</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1000912188"/>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From all uninsured, how many have CADAP</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3116745112"/>
                  </a:ext>
                </a:extLst>
              </a:tr>
              <a:tr h="402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1109834041"/>
                  </a:ext>
                </a:extLst>
              </a:tr>
              <a:tr h="384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Medicare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1100329009"/>
                  </a:ext>
                </a:extLst>
              </a:tr>
              <a:tr h="366734">
                <a:tc>
                  <a:txBody>
                    <a:bodyPr/>
                    <a:lstStyle/>
                    <a:p>
                      <a:pPr algn="ctr" fontAlgn="ctr"/>
                      <a:r>
                        <a:rPr lang="en-US" sz="1800" u="none" strike="noStrike" dirty="0">
                          <a:solidFill>
                            <a:schemeClr val="bg1"/>
                          </a:solidFill>
                          <a:effectLst/>
                          <a:latin typeface="Calibri" panose="020F0502020204030204" pitchFamily="34" charset="0"/>
                          <a:cs typeface="Calibri" panose="020F0502020204030204" pitchFamily="34" charset="0"/>
                        </a:rPr>
                        <a:t>Of those, how many have Medicare Part 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237207712"/>
                  </a:ext>
                </a:extLst>
              </a:tr>
              <a:tr h="366734">
                <a:tc>
                  <a:txBody>
                    <a:bodyPr/>
                    <a:lstStyle/>
                    <a:p>
                      <a:pPr algn="ctr" fontAlgn="ct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and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2346349750"/>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&amp; Medicaid (Husky)</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367380239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are enrolled in the Affordable Care Act</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26</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1588632044"/>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From clients who have ACA, how many currently use CIPA </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297028015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Private Insurance - Not from exchange (e.g. Employer Paid)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66</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630194262"/>
                  </a:ext>
                </a:extLst>
              </a:tr>
              <a:tr h="725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all clients who have private insurance, how many use CIPA</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1086350108"/>
                  </a:ext>
                </a:extLst>
              </a:tr>
              <a:tr h="5674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those who have Private Insurance or the Affordable Care Act, how many also have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83</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3054836486"/>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Veterans Affairs (VA) Insurance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D6E6"/>
                    </a:solidFill>
                  </a:tcPr>
                </a:tc>
                <a:extLst>
                  <a:ext uri="{0D108BD9-81ED-4DB2-BD59-A6C34878D82A}">
                    <a16:rowId xmlns:a16="http://schemas.microsoft.com/office/drawing/2014/main" val="4052223384"/>
                  </a:ext>
                </a:extLst>
              </a:tr>
            </a:tbl>
          </a:graphicData>
        </a:graphic>
      </p:graphicFrame>
    </p:spTree>
    <p:extLst>
      <p:ext uri="{BB962C8B-B14F-4D97-AF65-F5344CB8AC3E}">
        <p14:creationId xmlns:p14="http://schemas.microsoft.com/office/powerpoint/2010/main" val="2292103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3D6E6"/>
        </a:solid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792486183"/>
              </p:ext>
            </p:extLst>
          </p:nvPr>
        </p:nvGraphicFramePr>
        <p:xfrm>
          <a:off x="-6930" y="0"/>
          <a:ext cx="12198929" cy="6858000"/>
        </p:xfrm>
        <a:graphic>
          <a:graphicData uri="http://schemas.openxmlformats.org/drawingml/2006/table">
            <a:tbl>
              <a:tblPr>
                <a:tableStyleId>{5C22544A-7EE6-4342-B048-85BDC9FD1C3A}</a:tableStyleId>
              </a:tblPr>
              <a:tblGrid>
                <a:gridCol w="7398026">
                  <a:extLst>
                    <a:ext uri="{9D8B030D-6E8A-4147-A177-3AD203B41FA5}">
                      <a16:colId xmlns:a16="http://schemas.microsoft.com/office/drawing/2014/main" val="189321192"/>
                    </a:ext>
                  </a:extLst>
                </a:gridCol>
                <a:gridCol w="1472326">
                  <a:extLst>
                    <a:ext uri="{9D8B030D-6E8A-4147-A177-3AD203B41FA5}">
                      <a16:colId xmlns:a16="http://schemas.microsoft.com/office/drawing/2014/main" val="3326980877"/>
                    </a:ext>
                  </a:extLst>
                </a:gridCol>
                <a:gridCol w="1651114">
                  <a:extLst>
                    <a:ext uri="{9D8B030D-6E8A-4147-A177-3AD203B41FA5}">
                      <a16:colId xmlns:a16="http://schemas.microsoft.com/office/drawing/2014/main" val="2102360264"/>
                    </a:ext>
                  </a:extLst>
                </a:gridCol>
                <a:gridCol w="1677463">
                  <a:extLst>
                    <a:ext uri="{9D8B030D-6E8A-4147-A177-3AD203B41FA5}">
                      <a16:colId xmlns:a16="http://schemas.microsoft.com/office/drawing/2014/main" val="551959756"/>
                    </a:ext>
                  </a:extLst>
                </a:gridCol>
              </a:tblGrid>
              <a:tr h="658664">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COMPARISON FOR REGION 4: STAMFORD/NORWALK</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u="none" strike="noStrike" dirty="0">
                          <a:solidFill>
                            <a:schemeClr val="bg1"/>
                          </a:solidFill>
                          <a:effectLst/>
                        </a:rPr>
                        <a:t>2019</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bg1"/>
                          </a:solidFill>
                          <a:effectLst/>
                        </a:rPr>
                        <a:t>2018</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bg1"/>
                          </a:solidFill>
                          <a:effectLst/>
                        </a:rPr>
                        <a:t>2017</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4170728778"/>
                  </a:ext>
                </a:extLst>
              </a:tr>
              <a:tr h="374012">
                <a:tc>
                  <a:txBody>
                    <a:bodyPr/>
                    <a:lstStyle/>
                    <a:p>
                      <a:pPr algn="ctr"/>
                      <a:r>
                        <a:rPr lang="en-US" sz="1800" dirty="0">
                          <a:solidFill>
                            <a:schemeClr val="bg1"/>
                          </a:solidFill>
                          <a:latin typeface="Calibri" panose="020F0502020204030204" pitchFamily="34" charset="0"/>
                          <a:cs typeface="Calibri" panose="020F0502020204030204" pitchFamily="34" charset="0"/>
                        </a:rPr>
                        <a:t>Total Number of Clients Surveyed</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4010226065"/>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are uninsured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2232348088"/>
                  </a:ext>
                </a:extLst>
              </a:tr>
              <a:tr h="423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How many are uninsured due to being uninsurable</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1000912188"/>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From all uninsured, how many have CADAP</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3116745112"/>
                  </a:ext>
                </a:extLst>
              </a:tr>
              <a:tr h="402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1109834041"/>
                  </a:ext>
                </a:extLst>
              </a:tr>
              <a:tr h="384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Medicare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1100329009"/>
                  </a:ext>
                </a:extLst>
              </a:tr>
              <a:tr h="366734">
                <a:tc>
                  <a:txBody>
                    <a:bodyPr/>
                    <a:lstStyle/>
                    <a:p>
                      <a:pPr algn="ctr" fontAlgn="ctr"/>
                      <a:r>
                        <a:rPr lang="en-US" sz="1800" u="none" strike="noStrike" dirty="0">
                          <a:solidFill>
                            <a:schemeClr val="bg1"/>
                          </a:solidFill>
                          <a:effectLst/>
                          <a:latin typeface="Calibri" panose="020F0502020204030204" pitchFamily="34" charset="0"/>
                          <a:cs typeface="Calibri" panose="020F0502020204030204" pitchFamily="34" charset="0"/>
                        </a:rPr>
                        <a:t>Of those, how many have Medicare Part 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237207712"/>
                  </a:ext>
                </a:extLst>
              </a:tr>
              <a:tr h="366734">
                <a:tc>
                  <a:txBody>
                    <a:bodyPr/>
                    <a:lstStyle/>
                    <a:p>
                      <a:pPr algn="ctr" fontAlgn="ct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and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23</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2346349750"/>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&amp; Medicaid (Husky)</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34</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27</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367380239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are enrolled in the Affordable Care Act</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33</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25</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1588632044"/>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From clients who have ACA, how many currently use CIPA </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33</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25</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297028015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Private Insurance - Not from exchange (e.g. Employer Paid)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45</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630194262"/>
                  </a:ext>
                </a:extLst>
              </a:tr>
              <a:tr h="725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all clients who have private insurance, how many use CIPA</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1086350108"/>
                  </a:ext>
                </a:extLst>
              </a:tr>
              <a:tr h="5674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those who have Private Insurance or the Affordable Care Act, how many also have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92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73</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74</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3054836486"/>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Veterans Affairs (VA) Insurance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val="4052223384"/>
                  </a:ext>
                </a:extLst>
              </a:tr>
            </a:tbl>
          </a:graphicData>
        </a:graphic>
      </p:graphicFrame>
    </p:spTree>
    <p:extLst>
      <p:ext uri="{BB962C8B-B14F-4D97-AF65-F5344CB8AC3E}">
        <p14:creationId xmlns:p14="http://schemas.microsoft.com/office/powerpoint/2010/main" val="3698373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3D6E6"/>
        </a:solid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844772362"/>
              </p:ext>
            </p:extLst>
          </p:nvPr>
        </p:nvGraphicFramePr>
        <p:xfrm>
          <a:off x="-6930" y="0"/>
          <a:ext cx="12198929" cy="6858000"/>
        </p:xfrm>
        <a:graphic>
          <a:graphicData uri="http://schemas.openxmlformats.org/drawingml/2006/table">
            <a:tbl>
              <a:tblPr>
                <a:tableStyleId>{5C22544A-7EE6-4342-B048-85BDC9FD1C3A}</a:tableStyleId>
              </a:tblPr>
              <a:tblGrid>
                <a:gridCol w="7398026">
                  <a:extLst>
                    <a:ext uri="{9D8B030D-6E8A-4147-A177-3AD203B41FA5}">
                      <a16:colId xmlns:a16="http://schemas.microsoft.com/office/drawing/2014/main" val="189321192"/>
                    </a:ext>
                  </a:extLst>
                </a:gridCol>
                <a:gridCol w="1472326">
                  <a:extLst>
                    <a:ext uri="{9D8B030D-6E8A-4147-A177-3AD203B41FA5}">
                      <a16:colId xmlns:a16="http://schemas.microsoft.com/office/drawing/2014/main" val="3326980877"/>
                    </a:ext>
                  </a:extLst>
                </a:gridCol>
                <a:gridCol w="1651114">
                  <a:extLst>
                    <a:ext uri="{9D8B030D-6E8A-4147-A177-3AD203B41FA5}">
                      <a16:colId xmlns:a16="http://schemas.microsoft.com/office/drawing/2014/main" val="2102360264"/>
                    </a:ext>
                  </a:extLst>
                </a:gridCol>
                <a:gridCol w="1677463">
                  <a:extLst>
                    <a:ext uri="{9D8B030D-6E8A-4147-A177-3AD203B41FA5}">
                      <a16:colId xmlns:a16="http://schemas.microsoft.com/office/drawing/2014/main" val="551959756"/>
                    </a:ext>
                  </a:extLst>
                </a:gridCol>
              </a:tblGrid>
              <a:tr h="658664">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COMPARISON FOR REGION 5: DANBURY</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u="none" strike="noStrike" dirty="0">
                          <a:solidFill>
                            <a:schemeClr val="bg1"/>
                          </a:solidFill>
                          <a:effectLst/>
                        </a:rPr>
                        <a:t>2019</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bg1"/>
                          </a:solidFill>
                          <a:effectLst/>
                        </a:rPr>
                        <a:t>2018</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u="none" strike="noStrike" dirty="0">
                          <a:solidFill>
                            <a:schemeClr val="bg1"/>
                          </a:solidFill>
                          <a:effectLst/>
                        </a:rPr>
                        <a:t>2017</a:t>
                      </a:r>
                      <a:endParaRPr lang="en-US" sz="1800" b="1" i="0" u="none" strike="noStrike" dirty="0">
                        <a:solidFill>
                          <a:schemeClr val="bg1"/>
                        </a:solidFill>
                        <a:effectLst/>
                        <a:latin typeface="Microsoft Sans Serif" panose="020B060402020202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170728778"/>
                  </a:ext>
                </a:extLst>
              </a:tr>
              <a:tr h="374012">
                <a:tc>
                  <a:txBody>
                    <a:bodyPr/>
                    <a:lstStyle/>
                    <a:p>
                      <a:pPr algn="ctr"/>
                      <a:r>
                        <a:rPr lang="en-US" sz="1800" dirty="0">
                          <a:solidFill>
                            <a:schemeClr val="bg1"/>
                          </a:solidFill>
                          <a:latin typeface="Calibri" panose="020F0502020204030204" pitchFamily="34" charset="0"/>
                          <a:cs typeface="Calibri" panose="020F0502020204030204" pitchFamily="34" charset="0"/>
                        </a:rPr>
                        <a:t>Total Number of Clients Surveyed</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010226065"/>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are uninsured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232348088"/>
                  </a:ext>
                </a:extLst>
              </a:tr>
              <a:tr h="4232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How many are uninsured due to being uninsurable</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912188"/>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bg1"/>
                          </a:solidFill>
                          <a:effectLst/>
                          <a:latin typeface="Calibri" panose="020F0502020204030204" pitchFamily="34" charset="0"/>
                          <a:cs typeface="Calibri" panose="020F0502020204030204" pitchFamily="34" charset="0"/>
                        </a:rPr>
                        <a:t>From all uninsured, how many have CADAP</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116745112"/>
                  </a:ext>
                </a:extLst>
              </a:tr>
              <a:tr h="402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109834041"/>
                  </a:ext>
                </a:extLst>
              </a:tr>
              <a:tr h="384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have Medicare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100329009"/>
                  </a:ext>
                </a:extLst>
              </a:tr>
              <a:tr h="366734">
                <a:tc>
                  <a:txBody>
                    <a:bodyPr/>
                    <a:lstStyle/>
                    <a:p>
                      <a:pPr algn="ctr" fontAlgn="ctr"/>
                      <a:r>
                        <a:rPr lang="en-US" sz="1800" u="none" strike="noStrike" dirty="0">
                          <a:solidFill>
                            <a:schemeClr val="bg1"/>
                          </a:solidFill>
                          <a:effectLst/>
                          <a:latin typeface="Calibri" panose="020F0502020204030204" pitchFamily="34" charset="0"/>
                          <a:cs typeface="Calibri" panose="020F0502020204030204" pitchFamily="34" charset="0"/>
                        </a:rPr>
                        <a:t>Of those, how many have Medicare Part 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34</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37207712"/>
                  </a:ext>
                </a:extLst>
              </a:tr>
              <a:tr h="366734">
                <a:tc>
                  <a:txBody>
                    <a:bodyPr/>
                    <a:lstStyle/>
                    <a:p>
                      <a:pPr algn="ctr" fontAlgn="ct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and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4</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346349750"/>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How many clients have Medicare &amp; Medicaid (Husky)</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67380239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How many clients are enrolled in the Affordable Care Act</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588632044"/>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From clients who have ACA, how many currently use CIPA </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970280156"/>
                  </a:ext>
                </a:extLst>
              </a:tr>
              <a:tr h="366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Private Insurance - Not from exchange (e.g. Employer Paid)</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15</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19</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630194262"/>
                  </a:ext>
                </a:extLst>
              </a:tr>
              <a:tr h="7255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all clients who have private insurance, how many use CIPA</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6</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86350108"/>
                  </a:ext>
                </a:extLst>
              </a:tr>
              <a:tr h="5674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bg1"/>
                          </a:solidFill>
                          <a:effectLst/>
                          <a:latin typeface="Calibri" panose="020F0502020204030204" pitchFamily="34" charset="0"/>
                          <a:ea typeface="+mn-ea"/>
                          <a:cs typeface="Calibri" panose="020F0502020204030204" pitchFamily="34" charset="0"/>
                        </a:rPr>
                        <a:t>From those who have Private Insurance or the Affordable Care Act, how many also have CADAP</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23</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8</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11</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054836486"/>
                  </a:ext>
                </a:extLst>
              </a:tr>
              <a:tr h="3740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a:solidFill>
                            <a:schemeClr val="bg1"/>
                          </a:solidFill>
                          <a:effectLst/>
                          <a:latin typeface="Calibri" panose="020F0502020204030204" pitchFamily="34" charset="0"/>
                          <a:cs typeface="Calibri" panose="020F0502020204030204" pitchFamily="34" charset="0"/>
                        </a:rPr>
                        <a:t>Veterans Affairs (VA) Insurance</a:t>
                      </a:r>
                      <a:endParaRPr lang="en-US" sz="1800" b="0" i="0" u="none" strike="noStrike" dirty="0">
                        <a:solidFill>
                          <a:schemeClr val="bg1"/>
                        </a:solidFill>
                        <a:effectLst/>
                        <a:latin typeface="Calibri" panose="020F0502020204030204" pitchFamily="34" charset="0"/>
                        <a:cs typeface="Calibri" panose="020F0502020204030204" pitchFamily="34" charset="0"/>
                      </a:endParaRP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fontAlgn="ctr"/>
                      <a:r>
                        <a:rPr lang="en-US" sz="1800" b="1" i="0" u="none" strike="noStrike" dirty="0">
                          <a:solidFill>
                            <a:schemeClr val="bg1"/>
                          </a:solidFill>
                          <a:effectLst/>
                          <a:latin typeface="Calibri" panose="020F0502020204030204" pitchFamily="34" charset="0"/>
                          <a:cs typeface="Calibri" panose="020F0502020204030204" pitchFamily="34" charset="0"/>
                        </a:rPr>
                        <a:t>0</a:t>
                      </a:r>
                    </a:p>
                  </a:txBody>
                  <a:tcPr marL="6016" marR="6016" marT="60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052223384"/>
                  </a:ext>
                </a:extLst>
              </a:tr>
            </a:tbl>
          </a:graphicData>
        </a:graphic>
      </p:graphicFrame>
    </p:spTree>
    <p:extLst>
      <p:ext uri="{BB962C8B-B14F-4D97-AF65-F5344CB8AC3E}">
        <p14:creationId xmlns:p14="http://schemas.microsoft.com/office/powerpoint/2010/main" val="34644814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{6361567F-0028-E14B-BDD8-AA1206AE8911}tf10001121</Template>
  <TotalTime>3349</TotalTime>
  <Words>1582</Words>
  <Application>Microsoft Macintosh PowerPoint</Application>
  <PresentationFormat>Widescreen</PresentationFormat>
  <Paragraphs>567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Century Gothic</vt:lpstr>
      <vt:lpstr>Microsoft Sans Serif</vt:lpstr>
      <vt:lpstr>Tw Cen MT</vt:lpstr>
      <vt:lpstr>Wingdings 2</vt:lpstr>
      <vt:lpstr>Quotable</vt:lpstr>
      <vt:lpstr>PowerPoint Presentation</vt:lpstr>
      <vt:lpstr>PowerPoint Presentation</vt:lpstr>
      <vt:lpstr>  Total Clients Surveyed by region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MCM client health insurance survey</dc:title>
  <dc:creator>Sara Seaburg</dc:creator>
  <cp:lastModifiedBy>Daniel Truesdale</cp:lastModifiedBy>
  <cp:revision>71</cp:revision>
  <dcterms:created xsi:type="dcterms:W3CDTF">2017-05-02T19:19:10Z</dcterms:created>
  <dcterms:modified xsi:type="dcterms:W3CDTF">2019-09-01T15:31:54Z</dcterms:modified>
</cp:coreProperties>
</file>