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  <p:sldMasterId id="2147483815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373" r:id="rId7"/>
    <p:sldId id="374" r:id="rId8"/>
    <p:sldId id="375" r:id="rId9"/>
    <p:sldId id="376" r:id="rId10"/>
    <p:sldId id="377" r:id="rId11"/>
    <p:sldId id="378" r:id="rId12"/>
    <p:sldId id="379" r:id="rId13"/>
    <p:sldId id="380" r:id="rId14"/>
    <p:sldId id="381" r:id="rId15"/>
    <p:sldId id="382" r:id="rId16"/>
    <p:sldId id="383" r:id="rId17"/>
    <p:sldId id="385" r:id="rId1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36B9CE-A39A-4AE8-B0CE-27DB4C2A1897}" v="45" dt="2019-06-05T20:23:22.4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342" autoAdjust="0"/>
  </p:normalViewPr>
  <p:slideViewPr>
    <p:cSldViewPr snapToGrid="0" snapToObjects="1">
      <p:cViewPr varScale="1">
        <p:scale>
          <a:sx n="165" d="100"/>
          <a:sy n="165" d="100"/>
        </p:scale>
        <p:origin x="568" y="184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9/1/19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9/1/19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BF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sp>
        <p:nvSpPr>
          <p:cNvPr id="11" name="Subtitle 1"/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571500"/>
            <a:ext cx="6457950" cy="9715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7" y="1637852"/>
            <a:ext cx="3809993" cy="617934"/>
          </a:xfrm>
        </p:spPr>
        <p:txBody>
          <a:bodyPr anchor="b">
            <a:norm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349500"/>
            <a:ext cx="3983831" cy="23145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37852"/>
            <a:ext cx="3829050" cy="617934"/>
          </a:xfrm>
        </p:spPr>
        <p:txBody>
          <a:bodyPr anchor="b">
            <a:norm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349500"/>
            <a:ext cx="4000500" cy="23145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95729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26952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6958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143000"/>
            <a:ext cx="3086100" cy="1200150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686" y="560070"/>
            <a:ext cx="4882964" cy="410394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343150"/>
            <a:ext cx="3086100" cy="232086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76359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143000"/>
            <a:ext cx="5154930" cy="1200150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95928" y="563431"/>
            <a:ext cx="2733722" cy="410058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343150"/>
            <a:ext cx="5154930" cy="232086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97956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33" y="3523021"/>
            <a:ext cx="8116526" cy="614516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1295" y="706080"/>
            <a:ext cx="8116380" cy="260862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4137537"/>
            <a:ext cx="8115300" cy="526477"/>
          </a:xfrm>
        </p:spPr>
        <p:txBody>
          <a:bodyPr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67690"/>
      </p:ext>
    </p:extLst>
  </p:cSld>
  <p:clrMapOvr>
    <a:masterClrMapping/>
  </p:clrMapOvr>
  <p:hf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13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565150"/>
            <a:ext cx="8115300" cy="2101850"/>
          </a:xfrm>
        </p:spPr>
        <p:txBody>
          <a:bodyPr anchor="ctr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350" y="2736850"/>
            <a:ext cx="7597887" cy="749300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0839" y="285750"/>
            <a:ext cx="2183130" cy="273844"/>
          </a:xfrm>
        </p:spPr>
        <p:txBody>
          <a:bodyPr/>
          <a:lstStyle>
            <a:lvl1pPr algn="r">
              <a:defRPr/>
            </a:lvl1pPr>
          </a:lstStyle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284956"/>
            <a:ext cx="5243619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6839" y="285750"/>
            <a:ext cx="482811" cy="273844"/>
          </a:xfrm>
        </p:spPr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143"/>
      </p:ext>
    </p:extLst>
  </p:cSld>
  <p:clrMapOvr>
    <a:masterClrMapping/>
  </p:clrMapOvr>
  <p:hf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13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565150"/>
            <a:ext cx="7613650" cy="1953371"/>
          </a:xfrm>
        </p:spPr>
        <p:txBody>
          <a:bodyPr anchor="ctr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2524168"/>
            <a:ext cx="7194552" cy="33333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351" y="2969897"/>
            <a:ext cx="7613650" cy="509903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0839" y="285750"/>
            <a:ext cx="2183130" cy="273844"/>
          </a:xfrm>
        </p:spPr>
        <p:txBody>
          <a:bodyPr/>
          <a:lstStyle>
            <a:lvl1pPr algn="r">
              <a:defRPr/>
            </a:lvl1pPr>
          </a:lstStyle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284956"/>
            <a:ext cx="5243619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6839" y="285750"/>
            <a:ext cx="482811" cy="273844"/>
          </a:xfrm>
        </p:spPr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7188" y="700088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38173" y="2025968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7812102"/>
      </p:ext>
    </p:extLst>
  </p:cSld>
  <p:clrMapOvr>
    <a:masterClrMapping/>
  </p:clrMapOvr>
  <p:hf hdr="0" ft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13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71" y="843526"/>
            <a:ext cx="7609640" cy="1883876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350" y="2736237"/>
            <a:ext cx="7608491" cy="74991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0839" y="284163"/>
            <a:ext cx="2183130" cy="273844"/>
          </a:xfrm>
        </p:spPr>
        <p:txBody>
          <a:bodyPr/>
          <a:lstStyle>
            <a:lvl1pPr algn="r">
              <a:defRPr/>
            </a:lvl1pPr>
          </a:lstStyle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284163"/>
            <a:ext cx="5243619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6839" y="285750"/>
            <a:ext cx="482811" cy="273844"/>
          </a:xfrm>
        </p:spPr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13252"/>
      </p:ext>
    </p:extLst>
  </p:cSld>
  <p:clrMapOvr>
    <a:masterClrMapping/>
  </p:clrMapOvr>
  <p:hf hdr="0" ft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571500"/>
            <a:ext cx="6457949" cy="9779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51560"/>
            <a:ext cx="2592324" cy="462990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49" y="2178424"/>
            <a:ext cx="2592324" cy="248559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76600" y="1650999"/>
            <a:ext cx="2592324" cy="469901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275144" y="2178050"/>
            <a:ext cx="2592324" cy="248596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38850" y="1644649"/>
            <a:ext cx="2592324" cy="469901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038851" y="2178424"/>
            <a:ext cx="2592324" cy="248559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306638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1" y="571500"/>
            <a:ext cx="6457949" cy="9715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6463" y="3143250"/>
            <a:ext cx="2588687" cy="512074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6463" y="1771650"/>
            <a:ext cx="2588687" cy="1143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6463" y="3655323"/>
            <a:ext cx="2588687" cy="1008691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698" y="3143250"/>
            <a:ext cx="2586701" cy="512074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80697" y="1771650"/>
            <a:ext cx="2586702" cy="1143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80699" y="3655323"/>
            <a:ext cx="2586701" cy="1008691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37299" y="3143250"/>
            <a:ext cx="2592352" cy="512074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37391" y="1771650"/>
            <a:ext cx="2585909" cy="1143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037299" y="3655321"/>
            <a:ext cx="2589334" cy="1008691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73720"/>
      </p:ext>
    </p:extLst>
  </p:cSld>
  <p:clrMapOvr>
    <a:masterClrMapping/>
  </p:clrMapOvr>
  <p:hf hdr="0" ft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1645920"/>
            <a:ext cx="8115300" cy="30180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4530"/>
      </p:ext>
    </p:extLst>
  </p:cSld>
  <p:clrMapOvr>
    <a:masterClrMapping/>
  </p:clrMapOvr>
  <p:hf hdr="0" ft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13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558800"/>
            <a:ext cx="1543050" cy="2927350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558800"/>
            <a:ext cx="6153151" cy="2927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0839" y="284956"/>
            <a:ext cx="2183130" cy="273844"/>
          </a:xfrm>
        </p:spPr>
        <p:txBody>
          <a:bodyPr/>
          <a:lstStyle>
            <a:lvl1pPr algn="r">
              <a:defRPr/>
            </a:lvl1pPr>
          </a:lstStyle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285750"/>
            <a:ext cx="5243619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6839" y="285750"/>
            <a:ext cx="482811" cy="273844"/>
          </a:xfrm>
        </p:spPr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616615"/>
      </p:ext>
    </p:extLst>
  </p:cSld>
  <p:clrMapOvr>
    <a:masterClrMapping/>
  </p:clrMapOvr>
  <p:hf hdr="0" ft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00BF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sp>
        <p:nvSpPr>
          <p:cNvPr id="11" name="Subtitle 1"/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1250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79451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13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1352554"/>
            <a:ext cx="7086600" cy="1368822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724151"/>
            <a:ext cx="7086600" cy="514350"/>
          </a:xfrm>
        </p:spPr>
        <p:txBody>
          <a:bodyPr>
            <a:normAutofit/>
          </a:bodyPr>
          <a:lstStyle>
            <a:lvl1pPr marL="0" indent="0" algn="l">
              <a:buNone/>
              <a:defRPr sz="15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1" y="3235746"/>
            <a:ext cx="2183130" cy="280982"/>
          </a:xfrm>
        </p:spPr>
        <p:txBody>
          <a:bodyPr/>
          <a:lstStyle/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28700" y="3242884"/>
            <a:ext cx="4800600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073150"/>
            <a:ext cx="2057400" cy="273844"/>
          </a:xfrm>
        </p:spPr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32766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45899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13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565150"/>
            <a:ext cx="8115299" cy="2101451"/>
          </a:xfrm>
        </p:spPr>
        <p:txBody>
          <a:bodyPr anchor="b">
            <a:normAutofit/>
          </a:bodyPr>
          <a:lstStyle>
            <a:lvl1pPr algn="r"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350" y="2731294"/>
            <a:ext cx="7867650" cy="716756"/>
          </a:xfrm>
        </p:spPr>
        <p:txBody>
          <a:bodyPr>
            <a:normAutofit/>
          </a:bodyPr>
          <a:lstStyle>
            <a:lvl1pPr marL="0" indent="0" algn="r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0839" y="285750"/>
            <a:ext cx="2183130" cy="273844"/>
          </a:xfrm>
        </p:spPr>
        <p:txBody>
          <a:bodyPr/>
          <a:lstStyle>
            <a:lvl1pPr algn="r">
              <a:defRPr/>
            </a:lvl1pPr>
          </a:lstStyle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285751"/>
            <a:ext cx="5243619" cy="2730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6839" y="285750"/>
            <a:ext cx="482811" cy="273844"/>
          </a:xfrm>
        </p:spPr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93151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45920"/>
            <a:ext cx="4000500" cy="3018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45920"/>
            <a:ext cx="4000500" cy="3018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76945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8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24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1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56474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56474" y="4886487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41684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573280"/>
            <a:ext cx="6457950" cy="969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45920"/>
            <a:ext cx="8115300" cy="3018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6520" y="4767263"/>
            <a:ext cx="218313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D1D7B-70B5-9D4F-A9E5-525C1090DAAC}" type="datetime4">
              <a:rPr lang="en-US" smtClean="0"/>
              <a:t>September 1,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4766884"/>
            <a:ext cx="58293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285750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74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  <p:sldLayoutId id="2147483832" r:id="rId17"/>
    <p:sldLayoutId id="2147483833" r:id="rId18"/>
    <p:sldLayoutId id="2147483847" r:id="rId19"/>
  </p:sldLayoutIdLst>
  <p:hf hdr="0" ftr="0"/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3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46807" y="972007"/>
            <a:ext cx="8997193" cy="208577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entury Schoolbook" panose="02040604050505020304" pitchFamily="18" charset="0"/>
              </a:rPr>
              <a:t>Ryan White Planning Council</a:t>
            </a:r>
          </a:p>
          <a:p>
            <a:pPr algn="ctr"/>
            <a:r>
              <a:rPr lang="en-US" dirty="0">
                <a:latin typeface="Century Schoolbook" panose="02040604050505020304" pitchFamily="18" charset="0"/>
              </a:rPr>
              <a:t>Aged Needs Assessment</a:t>
            </a:r>
          </a:p>
          <a:p>
            <a:pPr algn="ctr"/>
            <a:r>
              <a:rPr lang="en-US" dirty="0">
                <a:latin typeface="Century Schoolbook" panose="02040604050505020304" pitchFamily="18" charset="0"/>
              </a:rPr>
              <a:t>2019</a:t>
            </a:r>
            <a:endParaRPr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AB8E99-2FC8-4EBC-841E-F8A82C4DE8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15582" y="679425"/>
            <a:ext cx="6344461" cy="47907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MOST COMMON CONDITIONS</a:t>
            </a:r>
          </a:p>
          <a:p>
            <a:pPr marL="0" indent="0" algn="ctr">
              <a:buNone/>
            </a:pPr>
            <a:endParaRPr lang="en-US" sz="1000" dirty="0"/>
          </a:p>
          <a:p>
            <a:pPr marL="0" indent="0" algn="ctr">
              <a:buNone/>
            </a:pPr>
            <a:endParaRPr lang="en-US" sz="2800" dirty="0"/>
          </a:p>
          <a:p>
            <a:pPr marL="342900" indent="-342900" algn="ctr">
              <a:buAutoNum type="arabicPeriod"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3C6CB9-A0A9-437F-B779-C76D07D31F5C}"/>
              </a:ext>
            </a:extLst>
          </p:cNvPr>
          <p:cNvSpPr txBox="1"/>
          <p:nvPr/>
        </p:nvSpPr>
        <p:spPr>
          <a:xfrm>
            <a:off x="1383956" y="1158496"/>
            <a:ext cx="6376087" cy="3477875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Asthma 	32%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Arthritis 	56%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Behavioral Mental Health Diagnosis 46%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Bronchitis 	25%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Diabetes 	22%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Headaches/Migraines 30%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Hepatitis (A,B,C)		41%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High Cholesterol 	29%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Hypertension 		49%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Sleep Disorder 		30%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Substance Use 		29%</a:t>
            </a:r>
          </a:p>
        </p:txBody>
      </p:sp>
    </p:spTree>
    <p:extLst>
      <p:ext uri="{BB962C8B-B14F-4D97-AF65-F5344CB8AC3E}">
        <p14:creationId xmlns:p14="http://schemas.microsoft.com/office/powerpoint/2010/main" val="219376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2058287560.png">
            <a:extLst>
              <a:ext uri="{FF2B5EF4-FFF2-40B4-BE49-F238E27FC236}">
                <a16:creationId xmlns:a16="http://schemas.microsoft.com/office/drawing/2014/main" id="{03027188-2A8D-4689-B6AF-05C14254CF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587" y="1276783"/>
            <a:ext cx="7289292" cy="38667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DBB5-A43A-4059-BD01-DBF539AA0E50}"/>
              </a:ext>
            </a:extLst>
          </p:cNvPr>
          <p:cNvSpPr txBox="1"/>
          <p:nvPr/>
        </p:nvSpPr>
        <p:spPr>
          <a:xfrm>
            <a:off x="2619633" y="1540476"/>
            <a:ext cx="737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31%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EBFA63-B301-465F-AFF0-8B8633F5128B}"/>
              </a:ext>
            </a:extLst>
          </p:cNvPr>
          <p:cNvSpPr txBox="1"/>
          <p:nvPr/>
        </p:nvSpPr>
        <p:spPr>
          <a:xfrm>
            <a:off x="2578444" y="2367532"/>
            <a:ext cx="737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18%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3BA5DB-5182-4C1F-9CF0-22150C4A1A63}"/>
              </a:ext>
            </a:extLst>
          </p:cNvPr>
          <p:cNvSpPr txBox="1"/>
          <p:nvPr/>
        </p:nvSpPr>
        <p:spPr>
          <a:xfrm>
            <a:off x="2549611" y="3194589"/>
            <a:ext cx="737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15%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D841C8-A841-4D8D-BC4C-3CD64901FB50}"/>
              </a:ext>
            </a:extLst>
          </p:cNvPr>
          <p:cNvSpPr txBox="1"/>
          <p:nvPr/>
        </p:nvSpPr>
        <p:spPr>
          <a:xfrm>
            <a:off x="2549611" y="4021646"/>
            <a:ext cx="737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37%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AB8E99-2FC8-4EBC-841E-F8A82C4DE8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12542" y="630000"/>
            <a:ext cx="6845642" cy="92283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200" dirty="0"/>
              <a:t>HOW OFTEN DO YOU PARTICIPATE </a:t>
            </a:r>
          </a:p>
          <a:p>
            <a:pPr marL="0" indent="0" algn="ctr">
              <a:buNone/>
            </a:pPr>
            <a:r>
              <a:rPr lang="en-US" sz="3200" dirty="0"/>
              <a:t>IN PHYSICAL ACTIVITIES</a:t>
            </a:r>
          </a:p>
          <a:p>
            <a:pPr marL="0" indent="0" algn="ctr">
              <a:buNone/>
            </a:pPr>
            <a:endParaRPr lang="en-US" sz="1000" dirty="0"/>
          </a:p>
          <a:p>
            <a:pPr marL="0" indent="0" algn="ctr">
              <a:buNone/>
            </a:pPr>
            <a:endParaRPr lang="en-US" sz="2800" dirty="0"/>
          </a:p>
          <a:p>
            <a:pPr marL="342900" indent="-342900" algn="ctr">
              <a:buAutoNum type="arabicPeriod"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116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AB8E99-2FC8-4EBC-841E-F8A82C4DE8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8600" y="1240095"/>
            <a:ext cx="8850086" cy="892746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are your overall eating habits? 78% of people who answered this feel that they eat between somewhat healthy and very healthy 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Have you ever received Ryan White Services? 27% people who answered this feel said that they have never received services from Ryan White.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is your work status? 51% of people who answered this are unable to work due to having a disability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is your housing situation? 70% people who answered this rent an apartment or a home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Types of problems you have? The most common problems we heard about were struggling financially, feeling bored and difficulty getting clothing and personal care supplies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504F1232-3FBF-48BE-B5CE-60785CE717BC}"/>
              </a:ext>
            </a:extLst>
          </p:cNvPr>
          <p:cNvSpPr txBox="1">
            <a:spLocks/>
          </p:cNvSpPr>
          <p:nvPr/>
        </p:nvSpPr>
        <p:spPr>
          <a:xfrm>
            <a:off x="-81355" y="3143326"/>
            <a:ext cx="4810896" cy="892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6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Arial"/>
                <a:ea typeface="+mn-ea"/>
                <a:cs typeface="Arial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AutoNum type="arabicPeriod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81F1AE5-6AD1-46F9-816E-F8734741EC52}"/>
              </a:ext>
            </a:extLst>
          </p:cNvPr>
          <p:cNvGrpSpPr/>
          <p:nvPr/>
        </p:nvGrpSpPr>
        <p:grpSpPr>
          <a:xfrm>
            <a:off x="3697610" y="2904059"/>
            <a:ext cx="3421673" cy="3149400"/>
            <a:chOff x="4345456" y="491808"/>
            <a:chExt cx="4893277" cy="3452991"/>
          </a:xfrm>
        </p:grpSpPr>
        <p:sp>
          <p:nvSpPr>
            <p:cNvPr id="13" name="Text Placeholder 10">
              <a:extLst>
                <a:ext uri="{FF2B5EF4-FFF2-40B4-BE49-F238E27FC236}">
                  <a16:creationId xmlns:a16="http://schemas.microsoft.com/office/drawing/2014/main" id="{27FCF953-BF21-47DA-822D-9C4C96327FF7}"/>
                </a:ext>
              </a:extLst>
            </p:cNvPr>
            <p:cNvSpPr txBox="1">
              <a:spLocks/>
            </p:cNvSpPr>
            <p:nvPr/>
          </p:nvSpPr>
          <p:spPr>
            <a:xfrm>
              <a:off x="4345456" y="491808"/>
              <a:ext cx="4860323" cy="89274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16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763" indent="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bg1">
                      <a:lumMod val="50000"/>
                    </a:schemeClr>
                  </a:solidFill>
                  <a:latin typeface="Arial"/>
                  <a:ea typeface="+mn-ea"/>
                  <a:cs typeface="Arial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endParaRPr lang="en-US" sz="2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indent="0" algn="ctr">
                <a:buFont typeface="Arial" panose="020B0604020202020204" pitchFamily="34" charset="0"/>
                <a:buNone/>
              </a:pP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indent="0" algn="ctr">
                <a:buFont typeface="Arial" panose="020B0604020202020204" pitchFamily="34" charset="0"/>
                <a:buNone/>
              </a:pP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indent="0" algn="ctr">
                <a:buFont typeface="Arial" panose="020B0604020202020204" pitchFamily="34" charset="0"/>
                <a:buNone/>
              </a:pPr>
              <a:endParaRPr lang="en-US" dirty="0"/>
            </a:p>
          </p:txBody>
        </p:sp>
        <p:sp>
          <p:nvSpPr>
            <p:cNvPr id="14" name="Text Placeholder 10">
              <a:extLst>
                <a:ext uri="{FF2B5EF4-FFF2-40B4-BE49-F238E27FC236}">
                  <a16:creationId xmlns:a16="http://schemas.microsoft.com/office/drawing/2014/main" id="{D65FFDBD-353A-4F41-A322-3C051C5AB997}"/>
                </a:ext>
              </a:extLst>
            </p:cNvPr>
            <p:cNvSpPr txBox="1">
              <a:spLocks/>
            </p:cNvSpPr>
            <p:nvPr/>
          </p:nvSpPr>
          <p:spPr>
            <a:xfrm>
              <a:off x="4427837" y="1891365"/>
              <a:ext cx="4810896" cy="89274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16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763" indent="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bg1">
                      <a:lumMod val="50000"/>
                    </a:schemeClr>
                  </a:solidFill>
                  <a:latin typeface="Arial"/>
                  <a:ea typeface="+mn-ea"/>
                  <a:cs typeface="Arial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endParaRPr 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indent="0" algn="ctr">
                <a:buFont typeface="Arial" panose="020B0604020202020204" pitchFamily="34" charset="0"/>
                <a:buNone/>
              </a:pPr>
              <a:endParaRPr 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342900" indent="-342900" algn="ctr">
                <a:buFont typeface="Arial" panose="020B0604020202020204" pitchFamily="34" charset="0"/>
                <a:buAutoNum type="arabicPeriod"/>
              </a:pPr>
              <a:endParaRPr 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indent="0" algn="ctr">
                <a:buFont typeface="Arial" panose="020B0604020202020204" pitchFamily="34" charset="0"/>
                <a:buNone/>
              </a:pPr>
              <a:endParaRPr 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indent="0" algn="ctr">
                <a:buFont typeface="Arial" panose="020B0604020202020204" pitchFamily="34" charset="0"/>
                <a:buNone/>
              </a:pPr>
              <a:endParaRPr 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indent="0" algn="ctr">
                <a:buFont typeface="Arial" panose="020B0604020202020204" pitchFamily="34" charset="0"/>
                <a:buNone/>
              </a:pPr>
              <a:endParaRPr 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F162CED-BD82-4B82-80DF-A7668ACBDB7D}"/>
                </a:ext>
              </a:extLst>
            </p:cNvPr>
            <p:cNvSpPr txBox="1"/>
            <p:nvPr/>
          </p:nvSpPr>
          <p:spPr>
            <a:xfrm>
              <a:off x="4930346" y="885819"/>
              <a:ext cx="3995351" cy="404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D1C615B-8C9B-4D05-99D1-C1C850BF2461}"/>
                </a:ext>
              </a:extLst>
            </p:cNvPr>
            <p:cNvSpPr txBox="1"/>
            <p:nvPr/>
          </p:nvSpPr>
          <p:spPr>
            <a:xfrm>
              <a:off x="5175420" y="2250644"/>
              <a:ext cx="3505200" cy="404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DB09CA5-F852-4D7B-B400-67D041BF8B75}"/>
                </a:ext>
              </a:extLst>
            </p:cNvPr>
            <p:cNvSpPr txBox="1"/>
            <p:nvPr/>
          </p:nvSpPr>
          <p:spPr>
            <a:xfrm>
              <a:off x="4860325" y="3539865"/>
              <a:ext cx="4143633" cy="404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CCA8F54-5A8B-4FB8-BF43-48C3B5C30CC1}"/>
              </a:ext>
            </a:extLst>
          </p:cNvPr>
          <p:cNvSpPr txBox="1"/>
          <p:nvPr/>
        </p:nvSpPr>
        <p:spPr>
          <a:xfrm>
            <a:off x="2635302" y="443492"/>
            <a:ext cx="5523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SUMMARY OF INFORMATION</a:t>
            </a:r>
          </a:p>
        </p:txBody>
      </p:sp>
    </p:spTree>
    <p:extLst>
      <p:ext uri="{BB962C8B-B14F-4D97-AF65-F5344CB8AC3E}">
        <p14:creationId xmlns:p14="http://schemas.microsoft.com/office/powerpoint/2010/main" val="756656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AB8E99-2FC8-4EBC-841E-F8A82C4DE8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31767" y="498111"/>
            <a:ext cx="4860323" cy="8927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u="sng" dirty="0">
                <a:latin typeface="Calibri" panose="020F0502020204030204" pitchFamily="34" charset="0"/>
                <a:cs typeface="Calibri" panose="020F0502020204030204" pitchFamily="34" charset="0"/>
              </a:rPr>
              <a:t>Quality of Life</a:t>
            </a:r>
          </a:p>
          <a:p>
            <a:pPr marL="0" indent="0" algn="ctr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E19FC4-F3D1-4FF7-9D0D-79DABACF50A1}"/>
              </a:ext>
            </a:extLst>
          </p:cNvPr>
          <p:cNvSpPr txBox="1"/>
          <p:nvPr/>
        </p:nvSpPr>
        <p:spPr>
          <a:xfrm>
            <a:off x="127835" y="1229069"/>
            <a:ext cx="88482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87% of people who answered this feel their quality of life is between acceptable and very good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Over 30% of people felt Depression, isolation, survivors' guilt, cognitive impairment, poor concentration and loss of memory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Between 61%-79% of people feel connected to their neighbors, safe in their home, have someone to call if they need help and have people they can count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Over 60% of people felt they need emotional support sometimes and 56% of them go to support groups and they all find them helpful.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Most Pressing Issues in your Community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Alcohol and drug abuse, housing affordability, homelessness, access to healthy food,  lack of transportation and mental health issues</a:t>
            </a:r>
          </a:p>
          <a:p>
            <a:pPr marL="287338" indent="-285750">
              <a:buFont typeface="Arial" panose="020B0604020202020204" pitchFamily="34" charset="0"/>
              <a:buChar char="•"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Most Needed Services for the Aging HIV Community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Affordable housing, health and wellness programs, access to healthy food, nutrition and transportation.</a:t>
            </a:r>
          </a:p>
        </p:txBody>
      </p:sp>
    </p:spTree>
    <p:extLst>
      <p:ext uri="{BB962C8B-B14F-4D97-AF65-F5344CB8AC3E}">
        <p14:creationId xmlns:p14="http://schemas.microsoft.com/office/powerpoint/2010/main" val="2846341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4EB26AB-CFF1-47BA-A322-2F175E9D8F53}"/>
              </a:ext>
            </a:extLst>
          </p:cNvPr>
          <p:cNvSpPr txBox="1"/>
          <p:nvPr/>
        </p:nvSpPr>
        <p:spPr>
          <a:xfrm>
            <a:off x="1662546" y="800099"/>
            <a:ext cx="62293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/>
              <a:t>Questions and Discussion</a:t>
            </a:r>
          </a:p>
        </p:txBody>
      </p:sp>
    </p:spTree>
    <p:extLst>
      <p:ext uri="{BB962C8B-B14F-4D97-AF65-F5344CB8AC3E}">
        <p14:creationId xmlns:p14="http://schemas.microsoft.com/office/powerpoint/2010/main" val="3735011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AB8E99-2FC8-4EBC-841E-F8A82C4DE8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87383" y="552100"/>
            <a:ext cx="8641080" cy="4039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u="sng" dirty="0"/>
              <a:t>HIV &amp; AGING</a:t>
            </a:r>
          </a:p>
          <a:p>
            <a:pPr marL="0" indent="0" algn="ctr">
              <a:buNone/>
            </a:pPr>
            <a:endParaRPr lang="en-US" sz="1000" dirty="0"/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Currently in the United States, over half of people living with HIV are 50 or over. These individuals are coping with 2 challenges, the stresses of growing older along with the challenges of living with HIV. 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purpose of this needs assessment is to address any unique needs or challenges that our clients may be facing as someone who is 50 or older living with HIV.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AB8E99-2FC8-4EBC-841E-F8A82C4DE8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80379" y="866687"/>
            <a:ext cx="6783241" cy="4039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u="sng" dirty="0">
                <a:latin typeface="Calibri" panose="020F0502020204030204" pitchFamily="34" charset="0"/>
                <a:cs typeface="Calibri" panose="020F0502020204030204" pitchFamily="34" charset="0"/>
              </a:rPr>
              <a:t>REQUIREMENTS</a:t>
            </a:r>
          </a:p>
          <a:p>
            <a:pPr marL="0" indent="0" algn="ctr">
              <a:buNone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ctr">
              <a:buAutoNum type="arabicPeriod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Being 50 years of age or older</a:t>
            </a:r>
          </a:p>
          <a:p>
            <a:pPr marL="342900" indent="-342900" algn="ctr">
              <a:buAutoNum type="arabicPeriod"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ctr">
              <a:buAutoNum type="arabicPeriod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Being HIV positive</a:t>
            </a:r>
          </a:p>
          <a:p>
            <a:pPr marL="342900" indent="-342900" algn="ctr">
              <a:buAutoNum type="arabicPeriod"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ctr">
              <a:buAutoNum type="arabicPeriod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Living in New Haven or Fairfield Counties</a:t>
            </a:r>
          </a:p>
          <a:p>
            <a:pPr marL="342900" indent="-342900" algn="ctr">
              <a:buAutoNum type="arabicPeriod"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953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AB8E99-2FC8-4EBC-841E-F8A82C4DE8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6126" y="535321"/>
            <a:ext cx="7246362" cy="43219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GENDER IDENTITY</a:t>
            </a:r>
          </a:p>
          <a:p>
            <a:pPr marL="0" indent="0" algn="ctr">
              <a:buNone/>
            </a:pPr>
            <a:endParaRPr lang="en-US" sz="1000" dirty="0"/>
          </a:p>
          <a:p>
            <a:pPr marL="342900" indent="-342900" algn="ctr">
              <a:buAutoNum type="arabicPeriod"/>
            </a:pPr>
            <a:endParaRPr lang="en-US" sz="2800" dirty="0"/>
          </a:p>
          <a:p>
            <a:pPr marL="342900" indent="-342900" algn="ctr">
              <a:buAutoNum type="arabicPeriod"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3" name="Picture 2" descr="chart2058115470.png">
            <a:extLst>
              <a:ext uri="{FF2B5EF4-FFF2-40B4-BE49-F238E27FC236}">
                <a16:creationId xmlns:a16="http://schemas.microsoft.com/office/drawing/2014/main" id="{E53CC264-888B-4C7C-BA77-4433A4DD5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09" y="1027148"/>
            <a:ext cx="7294227" cy="40618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CD7E0AF-64BD-4201-A26D-856BAA9993E0}"/>
              </a:ext>
            </a:extLst>
          </p:cNvPr>
          <p:cNvSpPr txBox="1"/>
          <p:nvPr/>
        </p:nvSpPr>
        <p:spPr>
          <a:xfrm>
            <a:off x="3133288" y="1200967"/>
            <a:ext cx="1107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48%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7A6B28-8A1B-4B23-88E4-C7488ADB00B3}"/>
              </a:ext>
            </a:extLst>
          </p:cNvPr>
          <p:cNvSpPr txBox="1"/>
          <p:nvPr/>
        </p:nvSpPr>
        <p:spPr>
          <a:xfrm>
            <a:off x="3133288" y="1905114"/>
            <a:ext cx="1107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49%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E891CE-01B7-47C3-9525-F9EF32A56683}"/>
              </a:ext>
            </a:extLst>
          </p:cNvPr>
          <p:cNvSpPr txBox="1"/>
          <p:nvPr/>
        </p:nvSpPr>
        <p:spPr>
          <a:xfrm>
            <a:off x="2190925" y="2571750"/>
            <a:ext cx="1107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3%</a:t>
            </a:r>
          </a:p>
        </p:txBody>
      </p:sp>
    </p:spTree>
    <p:extLst>
      <p:ext uri="{BB962C8B-B14F-4D97-AF65-F5344CB8AC3E}">
        <p14:creationId xmlns:p14="http://schemas.microsoft.com/office/powerpoint/2010/main" val="23545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AB8E99-2FC8-4EBC-841E-F8A82C4DE8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6126" y="535321"/>
            <a:ext cx="7246362" cy="43219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AGE RANGES</a:t>
            </a:r>
          </a:p>
          <a:p>
            <a:pPr marL="0" indent="0" algn="ctr">
              <a:buNone/>
            </a:pPr>
            <a:endParaRPr lang="en-US" sz="1000" dirty="0"/>
          </a:p>
          <a:p>
            <a:pPr marL="342900" indent="-342900" algn="ctr">
              <a:buAutoNum type="arabicPeriod"/>
            </a:pPr>
            <a:endParaRPr lang="en-US" sz="2800" dirty="0"/>
          </a:p>
          <a:p>
            <a:pPr marL="342900" indent="-342900" algn="ctr">
              <a:buAutoNum type="arabicPeriod"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8" name="Picture 7" descr="chart2058115490.png">
            <a:extLst>
              <a:ext uri="{FF2B5EF4-FFF2-40B4-BE49-F238E27FC236}">
                <a16:creationId xmlns:a16="http://schemas.microsoft.com/office/drawing/2014/main" id="{B83BD84B-BA64-4B42-978B-245C7DB79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09" y="1090642"/>
            <a:ext cx="6986996" cy="40351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DE891CE-01B7-47C3-9525-F9EF32A56683}"/>
              </a:ext>
            </a:extLst>
          </p:cNvPr>
          <p:cNvSpPr txBox="1"/>
          <p:nvPr/>
        </p:nvSpPr>
        <p:spPr>
          <a:xfrm>
            <a:off x="2109190" y="2696273"/>
            <a:ext cx="1107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10%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7A6B28-8A1B-4B23-88E4-C7488ADB00B3}"/>
              </a:ext>
            </a:extLst>
          </p:cNvPr>
          <p:cNvSpPr txBox="1"/>
          <p:nvPr/>
        </p:nvSpPr>
        <p:spPr>
          <a:xfrm>
            <a:off x="2717278" y="1202826"/>
            <a:ext cx="1107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28%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2DABB9-5AA4-40F8-8278-287DD9DB9691}"/>
              </a:ext>
            </a:extLst>
          </p:cNvPr>
          <p:cNvSpPr txBox="1"/>
          <p:nvPr/>
        </p:nvSpPr>
        <p:spPr>
          <a:xfrm>
            <a:off x="2717278" y="1666555"/>
            <a:ext cx="1107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28%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204272-6C81-4CAE-84B7-1AB2760DFE5E}"/>
              </a:ext>
            </a:extLst>
          </p:cNvPr>
          <p:cNvSpPr txBox="1"/>
          <p:nvPr/>
        </p:nvSpPr>
        <p:spPr>
          <a:xfrm>
            <a:off x="2717278" y="2160430"/>
            <a:ext cx="1107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24%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FFF5FC-AFF4-4507-AC71-DA175EB879F8}"/>
              </a:ext>
            </a:extLst>
          </p:cNvPr>
          <p:cNvSpPr txBox="1"/>
          <p:nvPr/>
        </p:nvSpPr>
        <p:spPr>
          <a:xfrm>
            <a:off x="2109190" y="3160002"/>
            <a:ext cx="1107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8%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96AB5C-1A0F-42A8-9754-D71BB7DE0D4A}"/>
              </a:ext>
            </a:extLst>
          </p:cNvPr>
          <p:cNvSpPr txBox="1"/>
          <p:nvPr/>
        </p:nvSpPr>
        <p:spPr>
          <a:xfrm>
            <a:off x="2109190" y="3725991"/>
            <a:ext cx="1107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2%</a:t>
            </a:r>
          </a:p>
        </p:txBody>
      </p:sp>
    </p:spTree>
    <p:extLst>
      <p:ext uri="{BB962C8B-B14F-4D97-AF65-F5344CB8AC3E}">
        <p14:creationId xmlns:p14="http://schemas.microsoft.com/office/powerpoint/2010/main" val="1934114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AB8E99-2FC8-4EBC-841E-F8A82C4DE8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48819" y="489496"/>
            <a:ext cx="7246362" cy="43219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RACE/ETHNICITY</a:t>
            </a:r>
          </a:p>
          <a:p>
            <a:pPr marL="0" indent="0" algn="ctr">
              <a:buNone/>
            </a:pPr>
            <a:endParaRPr lang="en-US" sz="1000" dirty="0"/>
          </a:p>
          <a:p>
            <a:pPr marL="342900" indent="-342900" algn="ctr">
              <a:buAutoNum type="arabicPeriod"/>
            </a:pPr>
            <a:endParaRPr lang="en-US" sz="2800" dirty="0"/>
          </a:p>
          <a:p>
            <a:pPr marL="342900" indent="-342900" algn="ctr">
              <a:buAutoNum type="arabicPeriod"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E891CE-01B7-47C3-9525-F9EF32A56683}"/>
              </a:ext>
            </a:extLst>
          </p:cNvPr>
          <p:cNvSpPr txBox="1"/>
          <p:nvPr/>
        </p:nvSpPr>
        <p:spPr>
          <a:xfrm>
            <a:off x="2475778" y="2642726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10%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7A6B28-8A1B-4B23-88E4-C7488ADB00B3}"/>
              </a:ext>
            </a:extLst>
          </p:cNvPr>
          <p:cNvSpPr txBox="1"/>
          <p:nvPr/>
        </p:nvSpPr>
        <p:spPr>
          <a:xfrm>
            <a:off x="3083866" y="1149279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28%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2DABB9-5AA4-40F8-8278-287DD9DB9691}"/>
              </a:ext>
            </a:extLst>
          </p:cNvPr>
          <p:cNvSpPr txBox="1"/>
          <p:nvPr/>
        </p:nvSpPr>
        <p:spPr>
          <a:xfrm>
            <a:off x="3083866" y="1613008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28%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204272-6C81-4CAE-84B7-1AB2760DFE5E}"/>
              </a:ext>
            </a:extLst>
          </p:cNvPr>
          <p:cNvSpPr txBox="1"/>
          <p:nvPr/>
        </p:nvSpPr>
        <p:spPr>
          <a:xfrm>
            <a:off x="3083866" y="2106883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24%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FFF5FC-AFF4-4507-AC71-DA175EB879F8}"/>
              </a:ext>
            </a:extLst>
          </p:cNvPr>
          <p:cNvSpPr txBox="1"/>
          <p:nvPr/>
        </p:nvSpPr>
        <p:spPr>
          <a:xfrm>
            <a:off x="2475778" y="3106455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8%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96AB5C-1A0F-42A8-9754-D71BB7DE0D4A}"/>
              </a:ext>
            </a:extLst>
          </p:cNvPr>
          <p:cNvSpPr txBox="1"/>
          <p:nvPr/>
        </p:nvSpPr>
        <p:spPr>
          <a:xfrm>
            <a:off x="2475778" y="3672444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2%</a:t>
            </a:r>
          </a:p>
        </p:txBody>
      </p:sp>
      <p:pic>
        <p:nvPicPr>
          <p:cNvPr id="14" name="Picture 13" descr="chart2058115530.png">
            <a:extLst>
              <a:ext uri="{FF2B5EF4-FFF2-40B4-BE49-F238E27FC236}">
                <a16:creationId xmlns:a16="http://schemas.microsoft.com/office/drawing/2014/main" id="{7ED60F45-19A9-4B88-BB14-EDAF873829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033"/>
          <a:stretch/>
        </p:blipFill>
        <p:spPr>
          <a:xfrm>
            <a:off x="1439864" y="952598"/>
            <a:ext cx="6913308" cy="419203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55559D7-B4E3-484A-87FD-CBFB4CAFB606}"/>
              </a:ext>
            </a:extLst>
          </p:cNvPr>
          <p:cNvSpPr txBox="1"/>
          <p:nvPr/>
        </p:nvSpPr>
        <p:spPr>
          <a:xfrm>
            <a:off x="2733758" y="1196478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60%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EF5662-755D-4D4E-AF7A-87656161DDAD}"/>
              </a:ext>
            </a:extLst>
          </p:cNvPr>
          <p:cNvSpPr txBox="1"/>
          <p:nvPr/>
        </p:nvSpPr>
        <p:spPr>
          <a:xfrm>
            <a:off x="2733758" y="1675280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14%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91B652-2FF8-429B-AE0B-2C7D8F6175CD}"/>
              </a:ext>
            </a:extLst>
          </p:cNvPr>
          <p:cNvSpPr txBox="1"/>
          <p:nvPr/>
        </p:nvSpPr>
        <p:spPr>
          <a:xfrm>
            <a:off x="2733758" y="2679281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17%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640F1B-7882-400E-9DA1-B9CFF11DB2DF}"/>
              </a:ext>
            </a:extLst>
          </p:cNvPr>
          <p:cNvSpPr txBox="1"/>
          <p:nvPr/>
        </p:nvSpPr>
        <p:spPr>
          <a:xfrm>
            <a:off x="2571402" y="3209865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CB195C-45F5-4BA8-AD32-BBD6FBDFB34B}"/>
              </a:ext>
            </a:extLst>
          </p:cNvPr>
          <p:cNvSpPr txBox="1"/>
          <p:nvPr/>
        </p:nvSpPr>
        <p:spPr>
          <a:xfrm>
            <a:off x="2406644" y="4211146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6%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C4525A-2838-40AF-BE39-A94ED81FA2A4}"/>
              </a:ext>
            </a:extLst>
          </p:cNvPr>
          <p:cNvSpPr txBox="1"/>
          <p:nvPr/>
        </p:nvSpPr>
        <p:spPr>
          <a:xfrm>
            <a:off x="3110436" y="4252751"/>
            <a:ext cx="5867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3: Puerto Rican, 1: Black &amp; Native American Indian</a:t>
            </a:r>
          </a:p>
        </p:txBody>
      </p:sp>
    </p:spTree>
    <p:extLst>
      <p:ext uri="{BB962C8B-B14F-4D97-AF65-F5344CB8AC3E}">
        <p14:creationId xmlns:p14="http://schemas.microsoft.com/office/powerpoint/2010/main" val="1640804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AB8E99-2FC8-4EBC-841E-F8A82C4DE8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51723" y="605451"/>
            <a:ext cx="4640554" cy="47907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200" dirty="0"/>
              <a:t>SEXUAL ORIENTATION</a:t>
            </a:r>
          </a:p>
          <a:p>
            <a:pPr marL="0" indent="0" algn="ctr">
              <a:buNone/>
            </a:pPr>
            <a:endParaRPr lang="en-US" sz="1000" dirty="0"/>
          </a:p>
          <a:p>
            <a:pPr marL="342900" indent="-342900" algn="ctr">
              <a:buAutoNum type="arabicPeriod"/>
            </a:pPr>
            <a:endParaRPr lang="en-US" sz="2800" dirty="0"/>
          </a:p>
          <a:p>
            <a:pPr marL="342900" indent="-342900" algn="ctr">
              <a:buAutoNum type="arabicPeriod"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21" name="Picture 20" descr="chart2058115850.png">
            <a:extLst>
              <a:ext uri="{FF2B5EF4-FFF2-40B4-BE49-F238E27FC236}">
                <a16:creationId xmlns:a16="http://schemas.microsoft.com/office/drawing/2014/main" id="{8EA99ECD-8630-4595-B558-8EEB253811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425" y="1023274"/>
            <a:ext cx="6960684" cy="410141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55559D7-B4E3-484A-87FD-CBFB4CAFB606}"/>
              </a:ext>
            </a:extLst>
          </p:cNvPr>
          <p:cNvSpPr txBox="1"/>
          <p:nvPr/>
        </p:nvSpPr>
        <p:spPr>
          <a:xfrm>
            <a:off x="2103268" y="1201133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21%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9DC3BD-0579-4BFD-AD89-0F3152DDEB68}"/>
              </a:ext>
            </a:extLst>
          </p:cNvPr>
          <p:cNvSpPr/>
          <p:nvPr/>
        </p:nvSpPr>
        <p:spPr>
          <a:xfrm>
            <a:off x="2367250" y="1893702"/>
            <a:ext cx="513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3%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FCC8E16-2FFD-4C9C-A47C-1C16A3E6D982}"/>
              </a:ext>
            </a:extLst>
          </p:cNvPr>
          <p:cNvSpPr/>
          <p:nvPr/>
        </p:nvSpPr>
        <p:spPr>
          <a:xfrm>
            <a:off x="2465964" y="4010615"/>
            <a:ext cx="513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6%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B79F1D-B4D9-44D2-B366-D8D7488BEC3C}"/>
              </a:ext>
            </a:extLst>
          </p:cNvPr>
          <p:cNvSpPr/>
          <p:nvPr/>
        </p:nvSpPr>
        <p:spPr>
          <a:xfrm>
            <a:off x="2302328" y="3265874"/>
            <a:ext cx="643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63%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BF862-9117-43CE-A172-4DDB0165C53F}"/>
              </a:ext>
            </a:extLst>
          </p:cNvPr>
          <p:cNvSpPr/>
          <p:nvPr/>
        </p:nvSpPr>
        <p:spPr>
          <a:xfrm>
            <a:off x="2548343" y="2650495"/>
            <a:ext cx="513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6%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9F1DA4-D1D1-472F-9299-E968F5EAB474}"/>
              </a:ext>
            </a:extLst>
          </p:cNvPr>
          <p:cNvSpPr txBox="1"/>
          <p:nvPr/>
        </p:nvSpPr>
        <p:spPr>
          <a:xfrm>
            <a:off x="2945454" y="4063800"/>
            <a:ext cx="3006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 transsexual, 1 none</a:t>
            </a:r>
          </a:p>
        </p:txBody>
      </p:sp>
    </p:spTree>
    <p:extLst>
      <p:ext uri="{BB962C8B-B14F-4D97-AF65-F5344CB8AC3E}">
        <p14:creationId xmlns:p14="http://schemas.microsoft.com/office/powerpoint/2010/main" val="2190582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hart2058115890.png">
            <a:extLst>
              <a:ext uri="{FF2B5EF4-FFF2-40B4-BE49-F238E27FC236}">
                <a16:creationId xmlns:a16="http://schemas.microsoft.com/office/drawing/2014/main" id="{0F9669E9-9ADE-4619-B836-AEE89D3147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65" y="752946"/>
            <a:ext cx="7306961" cy="4390554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AB8E99-2FC8-4EBC-841E-F8A82C4DE8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66047" y="961597"/>
            <a:ext cx="4640554" cy="47907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200" dirty="0"/>
              <a:t>LEVEL OF EDUCATION</a:t>
            </a:r>
          </a:p>
          <a:p>
            <a:pPr marL="0" indent="0" algn="ctr">
              <a:buNone/>
            </a:pPr>
            <a:endParaRPr lang="en-US" sz="1000" dirty="0"/>
          </a:p>
          <a:p>
            <a:pPr marL="342900" indent="-342900" algn="ctr">
              <a:buAutoNum type="arabicPeriod"/>
            </a:pPr>
            <a:endParaRPr lang="en-US" sz="2800" dirty="0"/>
          </a:p>
          <a:p>
            <a:pPr marL="342900" indent="-342900" algn="ctr">
              <a:buAutoNum type="arabicPeriod"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5559D7-B4E3-484A-87FD-CBFB4CAFB606}"/>
              </a:ext>
            </a:extLst>
          </p:cNvPr>
          <p:cNvSpPr txBox="1"/>
          <p:nvPr/>
        </p:nvSpPr>
        <p:spPr>
          <a:xfrm>
            <a:off x="2638728" y="904571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30%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91D2CB-F1F5-43D9-9188-48B464ACE770}"/>
              </a:ext>
            </a:extLst>
          </p:cNvPr>
          <p:cNvSpPr txBox="1"/>
          <p:nvPr/>
        </p:nvSpPr>
        <p:spPr>
          <a:xfrm>
            <a:off x="2638728" y="1518290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40%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B72E39-31A1-4A4C-A6AE-2759675314D4}"/>
              </a:ext>
            </a:extLst>
          </p:cNvPr>
          <p:cNvSpPr txBox="1"/>
          <p:nvPr/>
        </p:nvSpPr>
        <p:spPr>
          <a:xfrm>
            <a:off x="2638728" y="2173198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30%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E64821-24FD-4459-8E70-8C04965BC9AA}"/>
              </a:ext>
            </a:extLst>
          </p:cNvPr>
          <p:cNvSpPr txBox="1"/>
          <p:nvPr/>
        </p:nvSpPr>
        <p:spPr>
          <a:xfrm>
            <a:off x="2237693" y="2818775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2C2A2B-798C-4CE4-A7D5-087D21205EED}"/>
              </a:ext>
            </a:extLst>
          </p:cNvPr>
          <p:cNvSpPr txBox="1"/>
          <p:nvPr/>
        </p:nvSpPr>
        <p:spPr>
          <a:xfrm>
            <a:off x="2237693" y="3457271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2AE5906-8887-4CE7-8D47-1DA8564C8AE8}"/>
              </a:ext>
            </a:extLst>
          </p:cNvPr>
          <p:cNvSpPr txBox="1"/>
          <p:nvPr/>
        </p:nvSpPr>
        <p:spPr>
          <a:xfrm>
            <a:off x="2237692" y="4122668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2%</a:t>
            </a:r>
          </a:p>
        </p:txBody>
      </p:sp>
    </p:spTree>
    <p:extLst>
      <p:ext uri="{BB962C8B-B14F-4D97-AF65-F5344CB8AC3E}">
        <p14:creationId xmlns:p14="http://schemas.microsoft.com/office/powerpoint/2010/main" val="4207797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AB8E99-2FC8-4EBC-841E-F8A82C4DE8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51723" y="488534"/>
            <a:ext cx="4640554" cy="47907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200" dirty="0"/>
              <a:t>OVERALL HEALTH</a:t>
            </a:r>
          </a:p>
          <a:p>
            <a:pPr marL="0" indent="0" algn="ctr">
              <a:buNone/>
            </a:pPr>
            <a:endParaRPr lang="en-US" sz="1000" dirty="0"/>
          </a:p>
          <a:p>
            <a:pPr marL="342900" indent="-342900" algn="ctr">
              <a:buAutoNum type="arabicPeriod"/>
            </a:pPr>
            <a:endParaRPr lang="en-US" sz="2800" dirty="0"/>
          </a:p>
          <a:p>
            <a:pPr marL="342900" indent="-342900" algn="ctr">
              <a:buAutoNum type="arabicPeriod"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14" name="Picture 13" descr="chart2058287490.png">
            <a:extLst>
              <a:ext uri="{FF2B5EF4-FFF2-40B4-BE49-F238E27FC236}">
                <a16:creationId xmlns:a16="http://schemas.microsoft.com/office/drawing/2014/main" id="{2FEF4513-1C76-476B-8558-6C3446033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074" y="1070920"/>
            <a:ext cx="6846770" cy="403429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55559D7-B4E3-484A-87FD-CBFB4CAFB606}"/>
              </a:ext>
            </a:extLst>
          </p:cNvPr>
          <p:cNvSpPr txBox="1"/>
          <p:nvPr/>
        </p:nvSpPr>
        <p:spPr>
          <a:xfrm>
            <a:off x="1827301" y="1234084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C35279-2764-499C-8563-9D2349DE1A56}"/>
              </a:ext>
            </a:extLst>
          </p:cNvPr>
          <p:cNvSpPr txBox="1"/>
          <p:nvPr/>
        </p:nvSpPr>
        <p:spPr>
          <a:xfrm>
            <a:off x="1709178" y="1938419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10%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969327-6290-4120-B615-799C46ABA8D8}"/>
              </a:ext>
            </a:extLst>
          </p:cNvPr>
          <p:cNvSpPr txBox="1"/>
          <p:nvPr/>
        </p:nvSpPr>
        <p:spPr>
          <a:xfrm>
            <a:off x="1709178" y="2632814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19%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43F87FD-8643-4A9F-901A-40C6A5883702}"/>
              </a:ext>
            </a:extLst>
          </p:cNvPr>
          <p:cNvSpPr txBox="1"/>
          <p:nvPr/>
        </p:nvSpPr>
        <p:spPr>
          <a:xfrm>
            <a:off x="1725654" y="3327209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43%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FA81CF0-A0EE-4BC1-AB4E-D2BCC086C519}"/>
              </a:ext>
            </a:extLst>
          </p:cNvPr>
          <p:cNvSpPr txBox="1"/>
          <p:nvPr/>
        </p:nvSpPr>
        <p:spPr>
          <a:xfrm>
            <a:off x="1729773" y="4021604"/>
            <a:ext cx="108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27%</a:t>
            </a:r>
          </a:p>
        </p:txBody>
      </p:sp>
    </p:spTree>
    <p:extLst>
      <p:ext uri="{BB962C8B-B14F-4D97-AF65-F5344CB8AC3E}">
        <p14:creationId xmlns:p14="http://schemas.microsoft.com/office/powerpoint/2010/main" val="4249989739"/>
      </p:ext>
    </p:extLst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Vapor Trail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459</TotalTime>
  <Words>505</Words>
  <Application>Microsoft Macintosh PowerPoint</Application>
  <PresentationFormat>On-screen Show (16:9)</PresentationFormat>
  <Paragraphs>149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Century Gothic</vt:lpstr>
      <vt:lpstr>Century Schoolbook</vt:lpstr>
      <vt:lpstr>Helvetica Neue</vt:lpstr>
      <vt:lpstr>SM-template-20140529</vt:lpstr>
      <vt:lpstr>Data slides</vt:lpstr>
      <vt:lpstr>Response Summary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Daniel Truesdale</cp:lastModifiedBy>
  <cp:revision>58</cp:revision>
  <dcterms:created xsi:type="dcterms:W3CDTF">2014-01-30T23:18:11Z</dcterms:created>
  <dcterms:modified xsi:type="dcterms:W3CDTF">2019-09-01T15:32:25Z</dcterms:modified>
</cp:coreProperties>
</file>