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  <p:sldMasterId id="2147483747" r:id="rId4"/>
  </p:sldMasterIdLst>
  <p:notesMasterIdLst>
    <p:notesMasterId r:id="rId27"/>
  </p:notesMasterIdLst>
  <p:handoutMasterIdLst>
    <p:handoutMasterId r:id="rId28"/>
  </p:handoutMasterIdLst>
  <p:sldIdLst>
    <p:sldId id="256" r:id="rId5"/>
    <p:sldId id="292" r:id="rId6"/>
    <p:sldId id="258" r:id="rId7"/>
    <p:sldId id="287" r:id="rId8"/>
    <p:sldId id="264" r:id="rId9"/>
    <p:sldId id="266" r:id="rId10"/>
    <p:sldId id="268" r:id="rId11"/>
    <p:sldId id="270" r:id="rId12"/>
    <p:sldId id="288" r:id="rId13"/>
    <p:sldId id="272" r:id="rId14"/>
    <p:sldId id="274" r:id="rId15"/>
    <p:sldId id="276" r:id="rId16"/>
    <p:sldId id="278" r:id="rId17"/>
    <p:sldId id="280" r:id="rId18"/>
    <p:sldId id="293" r:id="rId19"/>
    <p:sldId id="282" r:id="rId20"/>
    <p:sldId id="296" r:id="rId21"/>
    <p:sldId id="294" r:id="rId22"/>
    <p:sldId id="291" r:id="rId23"/>
    <p:sldId id="284" r:id="rId24"/>
    <p:sldId id="295" r:id="rId25"/>
    <p:sldId id="286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965" autoAdjust="0"/>
  </p:normalViewPr>
  <p:slideViewPr>
    <p:cSldViewPr snapToGrid="0" snapToObjects="1">
      <p:cViewPr varScale="1">
        <p:scale>
          <a:sx n="56" d="100"/>
          <a:sy n="56" d="100"/>
        </p:scale>
        <p:origin x="-900" y="-90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 Rounded MT Bold" panose="020F0704030504030204" pitchFamily="34" charset="0"/>
              </a:rPr>
              <a:t>AGE</a:t>
            </a:r>
          </a:p>
        </c:rich>
      </c:tx>
      <c:layout>
        <c:manualLayout>
          <c:xMode val="edge"/>
          <c:yMode val="edge"/>
          <c:x val="0.41279458269202168"/>
          <c:y val="1.2061541443858551E-3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9D-448D-9D44-7CC84FDE2244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9D-448D-9D44-7CC84FDE2244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9D-448D-9D44-7CC84FDE2244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9D-448D-9D44-7CC84FDE2244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9D-448D-9D44-7CC84FDE22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25-34</c:v>
                </c:pt>
                <c:pt idx="1">
                  <c:v>35-44</c:v>
                </c:pt>
                <c:pt idx="2">
                  <c:v>45-54</c:v>
                </c:pt>
                <c:pt idx="3">
                  <c:v>55+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13</c:v>
                </c:pt>
                <c:pt idx="2">
                  <c:v>50</c:v>
                </c:pt>
                <c:pt idx="3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49-4B09-B667-3BD0D5694614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1.1789601976974118E-3"/>
          <c:y val="0.79166875830493455"/>
          <c:w val="0.99882103980230252"/>
          <c:h val="0.2083312416950654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 Rounded MT Bold" panose="020F0704030504030204" pitchFamily="34" charset="0"/>
              </a:rPr>
              <a:t>SEX</a:t>
            </a:r>
          </a:p>
        </c:rich>
      </c:tx>
      <c:layout>
        <c:manualLayout>
          <c:xMode val="edge"/>
          <c:yMode val="edge"/>
          <c:x val="0.38669252209362165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D3-485A-A5A8-F14677F0735B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D3-485A-A5A8-F14677F0735B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D3-485A-A5A8-F14677F0735B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D3-485A-A5A8-F14677F0735B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D3-485A-A5A8-F14677F073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TRANSGENDER M TO 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</c:v>
                </c:pt>
                <c:pt idx="1">
                  <c:v>75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9D3-485A-A5A8-F14677F0735B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1789601976974118E-3"/>
          <c:y val="0.79166875830493455"/>
          <c:w val="0.99882103980230252"/>
          <c:h val="0.2083312416950654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891" y="4862023"/>
            <a:ext cx="1874480" cy="238727"/>
            <a:chOff x="3519449" y="4886156"/>
            <a:chExt cx="1874480" cy="238727"/>
          </a:xfrm>
        </p:grpSpPr>
        <p:sp>
          <p:nvSpPr>
            <p:cNvPr id="11" name="Subtitle 1"/>
            <p:cNvSpPr txBox="1">
              <a:spLocks/>
            </p:cNvSpPr>
            <p:nvPr userDrawn="1"/>
          </p:nvSpPr>
          <p:spPr>
            <a:xfrm>
              <a:off x="3519449" y="4886156"/>
              <a:ext cx="1050635" cy="1602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FFFF"/>
                  </a:solidFill>
                  <a:latin typeface="Helvetica Neue"/>
                  <a:cs typeface="Helvetica Neue"/>
                </a:rPr>
                <a:t>Powered by</a:t>
              </a:r>
            </a:p>
          </p:txBody>
        </p:sp>
        <p:pic>
          <p:nvPicPr>
            <p:cNvPr id="12" name="Picture 11" descr="sm_logo_reversed1color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84796" y="4895292"/>
              <a:ext cx="1109133" cy="229591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7175" y="3732517"/>
            <a:ext cx="3897313" cy="374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4675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86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547547"/>
            <a:ext cx="3816536" cy="248339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547547"/>
            <a:ext cx="3814904" cy="248339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61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86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1547547"/>
            <a:ext cx="3642119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146300"/>
            <a:ext cx="3816534" cy="188463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1547547"/>
            <a:ext cx="3648368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146300"/>
            <a:ext cx="3816535" cy="188463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721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05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65410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514350"/>
            <a:ext cx="3095145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514350"/>
            <a:ext cx="4525781" cy="35165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031789"/>
            <a:ext cx="3095146" cy="199915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8260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4350"/>
            <a:ext cx="4758977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0"/>
            <a:ext cx="2698610" cy="380365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031789"/>
            <a:ext cx="4758976" cy="177186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378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79749"/>
            <a:ext cx="7796031" cy="4416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514350"/>
            <a:ext cx="7794385" cy="2396177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527192"/>
            <a:ext cx="7796046" cy="511854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May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304164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7677" cy="2396177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079750"/>
            <a:ext cx="7796047" cy="9552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May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8848072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514350"/>
            <a:ext cx="7143765" cy="2187528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2707524"/>
            <a:ext cx="6500967" cy="283326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079751"/>
            <a:ext cx="7797662" cy="951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May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4351" y="6694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19212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87518038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292891"/>
            <a:ext cx="7796030" cy="18838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185601"/>
            <a:ext cx="7796030" cy="8554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May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586680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4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May 4,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010306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1547547"/>
            <a:ext cx="2482596" cy="115254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3291966"/>
            <a:ext cx="2482596" cy="73897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1547547"/>
            <a:ext cx="2482596" cy="115142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3291965"/>
            <a:ext cx="2482596" cy="73897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1547546"/>
            <a:ext cx="2482596" cy="115289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3291963"/>
            <a:ext cx="2482596" cy="73897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May 4,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364622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1547547"/>
            <a:ext cx="7796030" cy="24833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480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514350"/>
            <a:ext cx="1698485" cy="35165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514350"/>
            <a:ext cx="5928323" cy="3516589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95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891" y="4862023"/>
            <a:ext cx="1874480" cy="238727"/>
            <a:chOff x="3519449" y="4886156"/>
            <a:chExt cx="1874480" cy="238727"/>
          </a:xfrm>
        </p:grpSpPr>
        <p:sp>
          <p:nvSpPr>
            <p:cNvPr id="11" name="Subtitle 1"/>
            <p:cNvSpPr txBox="1">
              <a:spLocks/>
            </p:cNvSpPr>
            <p:nvPr userDrawn="1"/>
          </p:nvSpPr>
          <p:spPr>
            <a:xfrm>
              <a:off x="3519449" y="4886156"/>
              <a:ext cx="1050635" cy="1602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FFFF"/>
                  </a:solidFill>
                  <a:latin typeface="Helvetica Neue"/>
                  <a:cs typeface="Helvetica Neue"/>
                </a:rPr>
                <a:t>Powered by</a:t>
              </a:r>
            </a:p>
          </p:txBody>
        </p:sp>
        <p:pic>
          <p:nvPicPr>
            <p:cNvPr id="12" name="Picture 11" descr="sm_logo_reversed1color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84796" y="4895292"/>
              <a:ext cx="1109133" cy="229591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7175" y="3732517"/>
            <a:ext cx="3897313" cy="374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65969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13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04788" y="3880918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46927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166774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04788" y="4274702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xmlns="" val="29648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891" y="4862023"/>
            <a:ext cx="1874480" cy="238727"/>
            <a:chOff x="3519449" y="4886156"/>
            <a:chExt cx="1874480" cy="238727"/>
          </a:xfrm>
        </p:grpSpPr>
        <p:sp>
          <p:nvSpPr>
            <p:cNvPr id="11" name="Subtitle 1"/>
            <p:cNvSpPr txBox="1">
              <a:spLocks/>
            </p:cNvSpPr>
            <p:nvPr userDrawn="1"/>
          </p:nvSpPr>
          <p:spPr>
            <a:xfrm>
              <a:off x="3519449" y="4886156"/>
              <a:ext cx="1050635" cy="1602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FFFF"/>
                  </a:solidFill>
                  <a:latin typeface="Helvetica Neue"/>
                  <a:cs typeface="Helvetica Neue"/>
                </a:rPr>
                <a:t>Powered by</a:t>
              </a:r>
            </a:p>
          </p:txBody>
        </p:sp>
        <p:pic>
          <p:nvPicPr>
            <p:cNvPr id="12" name="Picture 11" descr="sm_logo_reversed1color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84796" y="4895292"/>
              <a:ext cx="1109133" cy="229591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7175" y="3732517"/>
            <a:ext cx="3897313" cy="374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8244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0"/>
            <a:ext cx="8762858" cy="4941094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3211693"/>
            <a:ext cx="8496943" cy="1521634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0"/>
            <a:ext cx="6539684" cy="342658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19988"/>
            <a:ext cx="8525337" cy="431385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496992"/>
            <a:ext cx="7316390" cy="2074896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2628907"/>
            <a:ext cx="7316390" cy="412750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3433847"/>
            <a:ext cx="4607740" cy="872334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3662268"/>
            <a:ext cx="3035429" cy="896654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2874486"/>
            <a:ext cx="680390" cy="37385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3833517"/>
            <a:ext cx="386540" cy="38654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0516678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47547"/>
            <a:ext cx="7796030" cy="2483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56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6030" cy="2395115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806700"/>
            <a:ext cx="7796030" cy="1229711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60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pPr/>
              <a:t>May 4,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82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0"/>
            <a:ext cx="9004013" cy="498306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47547"/>
            <a:ext cx="7797662" cy="248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7D1D7B-70B5-9D4F-A9E5-525C1090DAAC}" type="datetime4">
              <a:rPr lang="en-US" smtClean="0"/>
              <a:pPr/>
              <a:t>May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19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14517" y="1319632"/>
            <a:ext cx="7504935" cy="123473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b="0" dirty="0">
                <a:latin typeface="Arial Rounded MT Bold" panose="020F0704030504030204" pitchFamily="34" charset="0"/>
              </a:rPr>
              <a:t>201</a:t>
            </a:r>
            <a:r>
              <a:rPr lang="en-US" b="0" dirty="0">
                <a:latin typeface="Arial Rounded MT Bold" panose="020F0704030504030204" pitchFamily="34" charset="0"/>
              </a:rPr>
              <a:t>8</a:t>
            </a:r>
            <a:r>
              <a:rPr b="0" dirty="0">
                <a:latin typeface="Arial Rounded MT Bold" panose="020F0704030504030204" pitchFamily="34" charset="0"/>
              </a:rPr>
              <a:t> N</a:t>
            </a:r>
            <a:r>
              <a:rPr lang="en-US" b="0" dirty="0">
                <a:latin typeface="Arial Rounded MT Bold" panose="020F0704030504030204" pitchFamily="34" charset="0"/>
              </a:rPr>
              <a:t>ew Haven / Fairfield </a:t>
            </a:r>
            <a:r>
              <a:rPr b="0" dirty="0">
                <a:latin typeface="Arial Rounded MT Bold" panose="020F0704030504030204" pitchFamily="34" charset="0"/>
              </a:rPr>
              <a:t> Counties Non-Virally Suppressed Targeted Needs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69485" y="2570066"/>
            <a:ext cx="3897313" cy="3746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 Rounded MT Bold" panose="020F0704030504030204" pitchFamily="34" charset="0"/>
              </a:rPr>
              <a:t>Thursday, May 3, 2018</a:t>
            </a:r>
            <a:endParaRPr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2" descr="https://media3.picsearch.com/is?LOC-_daDGw-93_oTuI91RmxqH9o7cjc24ZAX0To6kP0&amp;height=334">
            <a:extLst>
              <a:ext uri="{FF2B5EF4-FFF2-40B4-BE49-F238E27FC236}">
                <a16:creationId xmlns:a16="http://schemas.microsoft.com/office/drawing/2014/main" xmlns="" id="{A53DF078-7AC9-4D54-BEB8-A763BF18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18873">
            <a:off x="201202" y="197211"/>
            <a:ext cx="817470" cy="11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88400"/>
            <a:ext cx="7797662" cy="863974"/>
          </a:xfrm>
        </p:spPr>
        <p:txBody>
          <a:bodyPr>
            <a:normAutofit/>
          </a:bodyPr>
          <a:lstStyle/>
          <a:p>
            <a:pPr algn="ctr"/>
            <a:r>
              <a:rPr sz="2000" dirty="0">
                <a:latin typeface="Book Antiqua" panose="02040602050305030304" pitchFamily="18" charset="0"/>
              </a:rPr>
              <a:t>When you were first diagnosed with HIV, how long before you received medical care?</a:t>
            </a:r>
          </a:p>
        </p:txBody>
      </p:sp>
      <p:pic>
        <p:nvPicPr>
          <p:cNvPr id="8" name="Picture 7" descr="chart2421577190.png">
            <a:extLst>
              <a:ext uri="{FF2B5EF4-FFF2-40B4-BE49-F238E27FC236}">
                <a16:creationId xmlns:a16="http://schemas.microsoft.com/office/drawing/2014/main" xmlns="" id="{D91DEBF7-9628-425B-BB56-DB43BF58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77" y="952374"/>
            <a:ext cx="6193190" cy="3649186"/>
          </a:xfrm>
          <a:prstGeom prst="rect">
            <a:avLst/>
          </a:prstGeom>
        </p:spPr>
      </p:pic>
      <p:pic>
        <p:nvPicPr>
          <p:cNvPr id="9" name="Picture 8" descr="table2421577190.png">
            <a:extLst>
              <a:ext uri="{FF2B5EF4-FFF2-40B4-BE49-F238E27FC236}">
                <a16:creationId xmlns:a16="http://schemas.microsoft.com/office/drawing/2014/main" xmlns="" id="{2A1279D8-6333-4CC7-B532-2F535AF9E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409" y="1816348"/>
            <a:ext cx="6046114" cy="20866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197"/>
            <a:ext cx="7797662" cy="863974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latin typeface="Book Antiqua" panose="02040602050305030304" pitchFamily="18" charset="0"/>
              </a:rPr>
              <a:t>How did you contract </a:t>
            </a:r>
            <a:r>
              <a:rPr lang="en-US" sz="3100" dirty="0" err="1">
                <a:latin typeface="Book Antiqua" panose="02040602050305030304" pitchFamily="18" charset="0"/>
              </a:rPr>
              <a:t>hiv</a:t>
            </a:r>
            <a:r>
              <a:rPr lang="en-US" sz="3100" dirty="0">
                <a:latin typeface="Book Antiqua" panose="02040602050305030304" pitchFamily="18" charset="0"/>
              </a:rPr>
              <a:t>?</a:t>
            </a:r>
            <a:endParaRPr dirty="0"/>
          </a:p>
        </p:txBody>
      </p:sp>
      <p:pic>
        <p:nvPicPr>
          <p:cNvPr id="8" name="Picture 7" descr="chart2421577280.png">
            <a:extLst>
              <a:ext uri="{FF2B5EF4-FFF2-40B4-BE49-F238E27FC236}">
                <a16:creationId xmlns:a16="http://schemas.microsoft.com/office/drawing/2014/main" xmlns="" id="{26C20EE5-C528-4FC8-A3ED-1CCCE90B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1" y="710264"/>
            <a:ext cx="4798967" cy="4039535"/>
          </a:xfrm>
          <a:prstGeom prst="rect">
            <a:avLst/>
          </a:prstGeom>
        </p:spPr>
      </p:pic>
      <p:pic>
        <p:nvPicPr>
          <p:cNvPr id="10" name="Picture 9" descr="table2421577280.png">
            <a:extLst>
              <a:ext uri="{FF2B5EF4-FFF2-40B4-BE49-F238E27FC236}">
                <a16:creationId xmlns:a16="http://schemas.microsoft.com/office/drawing/2014/main" xmlns="" id="{C7A161FE-112F-44F1-BAD5-E8720AFA8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791" y="710264"/>
            <a:ext cx="5388428" cy="2984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5CCB00-B047-483C-B614-B0736F77D0B1}"/>
              </a:ext>
            </a:extLst>
          </p:cNvPr>
          <p:cNvSpPr txBox="1"/>
          <p:nvPr/>
        </p:nvSpPr>
        <p:spPr>
          <a:xfrm>
            <a:off x="4942434" y="3511015"/>
            <a:ext cx="4052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Book Antiqua" panose="02040602050305030304" pitchFamily="18" charset="0"/>
              </a:rPr>
              <a:t>OTHER:</a:t>
            </a:r>
          </a:p>
          <a:p>
            <a:r>
              <a:rPr lang="en-US" sz="1400" dirty="0">
                <a:solidFill>
                  <a:srgbClr val="C00000"/>
                </a:solidFill>
                <a:latin typeface="Book Antiqua" panose="02040602050305030304" pitchFamily="18" charset="0"/>
              </a:rPr>
              <a:t>Raped in jail, injected with something and I don’t know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10542"/>
            <a:ext cx="7797662" cy="863974"/>
          </a:xfrm>
        </p:spPr>
        <p:txBody>
          <a:bodyPr>
            <a:normAutofit/>
          </a:bodyPr>
          <a:lstStyle/>
          <a:p>
            <a:pPr algn="ctr"/>
            <a:r>
              <a:rPr sz="2800" dirty="0">
                <a:latin typeface="Book Antiqua" panose="02040602050305030304" pitchFamily="18" charset="0"/>
              </a:rPr>
              <a:t>How many times before your positive diagnosis were you tested for HIV?</a:t>
            </a:r>
          </a:p>
        </p:txBody>
      </p:sp>
      <p:pic>
        <p:nvPicPr>
          <p:cNvPr id="8" name="Picture 7" descr="chart2421577180.png">
            <a:extLst>
              <a:ext uri="{FF2B5EF4-FFF2-40B4-BE49-F238E27FC236}">
                <a16:creationId xmlns:a16="http://schemas.microsoft.com/office/drawing/2014/main" xmlns="" id="{8D27898D-B216-45F8-960D-5C6139ED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" y="908902"/>
            <a:ext cx="6111829" cy="3807031"/>
          </a:xfrm>
          <a:prstGeom prst="rect">
            <a:avLst/>
          </a:prstGeom>
        </p:spPr>
      </p:pic>
      <p:pic>
        <p:nvPicPr>
          <p:cNvPr id="9" name="Picture 8" descr="table2421577180.png">
            <a:extLst>
              <a:ext uri="{FF2B5EF4-FFF2-40B4-BE49-F238E27FC236}">
                <a16:creationId xmlns:a16="http://schemas.microsoft.com/office/drawing/2014/main" xmlns="" id="{3D4DE879-D0AB-4D98-BEE7-F2E87DD69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459" y="1693690"/>
            <a:ext cx="5995028" cy="17561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82363"/>
            <a:ext cx="7797662" cy="863974"/>
          </a:xfrm>
        </p:spPr>
        <p:txBody>
          <a:bodyPr>
            <a:normAutofit/>
          </a:bodyPr>
          <a:lstStyle/>
          <a:p>
            <a:pPr algn="ctr"/>
            <a:r>
              <a:rPr sz="2800" dirty="0">
                <a:latin typeface="Book Antiqua" panose="02040602050305030304" pitchFamily="18" charset="0"/>
              </a:rPr>
              <a:t>Are you currently taking HIV medications?</a:t>
            </a:r>
          </a:p>
        </p:txBody>
      </p:sp>
      <p:pic>
        <p:nvPicPr>
          <p:cNvPr id="8" name="Picture 7" descr="chart2421577200.png">
            <a:extLst>
              <a:ext uri="{FF2B5EF4-FFF2-40B4-BE49-F238E27FC236}">
                <a16:creationId xmlns:a16="http://schemas.microsoft.com/office/drawing/2014/main" xmlns="" id="{52C68C62-B5BA-4E32-8F36-9F2489511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27436"/>
            <a:ext cx="8158537" cy="3433728"/>
          </a:xfrm>
          <a:prstGeom prst="rect">
            <a:avLst/>
          </a:prstGeom>
        </p:spPr>
      </p:pic>
      <p:pic>
        <p:nvPicPr>
          <p:cNvPr id="9" name="Picture 8" descr="table2421577200.png">
            <a:extLst>
              <a:ext uri="{FF2B5EF4-FFF2-40B4-BE49-F238E27FC236}">
                <a16:creationId xmlns:a16="http://schemas.microsoft.com/office/drawing/2014/main" xmlns="" id="{9E28CFB5-EBAE-4CBA-B415-0B85775B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591" y="2395958"/>
            <a:ext cx="5388428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35271"/>
            <a:ext cx="7797662" cy="863974"/>
          </a:xfrm>
        </p:spPr>
        <p:txBody>
          <a:bodyPr>
            <a:noAutofit/>
          </a:bodyPr>
          <a:lstStyle/>
          <a:p>
            <a:pPr algn="ctr"/>
            <a:r>
              <a:rPr sz="2800" dirty="0">
                <a:latin typeface="Book Antiqua" panose="02040602050305030304" pitchFamily="18" charset="0"/>
              </a:rPr>
              <a:t> do you take your HIV medication every day as prescribed by your doctor?</a:t>
            </a:r>
          </a:p>
        </p:txBody>
      </p:sp>
      <p:pic>
        <p:nvPicPr>
          <p:cNvPr id="8" name="Picture 7" descr="chart2421577260.png">
            <a:extLst>
              <a:ext uri="{FF2B5EF4-FFF2-40B4-BE49-F238E27FC236}">
                <a16:creationId xmlns:a16="http://schemas.microsoft.com/office/drawing/2014/main" xmlns="" id="{188145B4-0595-41C5-B894-A99F4AFC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1" y="1256393"/>
            <a:ext cx="7606354" cy="3713540"/>
          </a:xfrm>
          <a:prstGeom prst="rect">
            <a:avLst/>
          </a:prstGeom>
        </p:spPr>
      </p:pic>
      <p:pic>
        <p:nvPicPr>
          <p:cNvPr id="9" name="Picture 8" descr="table2421577260.png">
            <a:extLst>
              <a:ext uri="{FF2B5EF4-FFF2-40B4-BE49-F238E27FC236}">
                <a16:creationId xmlns:a16="http://schemas.microsoft.com/office/drawing/2014/main" xmlns="" id="{E8F50630-4F03-4050-B2AE-373B5A757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351" y="2566705"/>
            <a:ext cx="5676518" cy="1366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2" y="246412"/>
            <a:ext cx="8520545" cy="86397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Since you are taking HIV medications, is your viral load undetectable?</a:t>
            </a:r>
            <a:endParaRPr sz="2800" dirty="0">
              <a:latin typeface="Book Antiqua" panose="02040602050305030304" pitchFamily="18" charset="0"/>
            </a:endParaRPr>
          </a:p>
        </p:txBody>
      </p:sp>
      <p:pic>
        <p:nvPicPr>
          <p:cNvPr id="7" name="Picture 6" descr="chart2421577290.png">
            <a:extLst>
              <a:ext uri="{FF2B5EF4-FFF2-40B4-BE49-F238E27FC236}">
                <a16:creationId xmlns:a16="http://schemas.microsoft.com/office/drawing/2014/main" xmlns="" id="{358DB437-086F-48C3-A044-26F2570D5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6" y="1110386"/>
            <a:ext cx="5883513" cy="3664814"/>
          </a:xfrm>
          <a:prstGeom prst="rect">
            <a:avLst/>
          </a:prstGeom>
        </p:spPr>
      </p:pic>
      <p:pic>
        <p:nvPicPr>
          <p:cNvPr id="8" name="Picture 7" descr="table2421577290.png">
            <a:extLst>
              <a:ext uri="{FF2B5EF4-FFF2-40B4-BE49-F238E27FC236}">
                <a16:creationId xmlns:a16="http://schemas.microsoft.com/office/drawing/2014/main" xmlns="" id="{20A2B19E-DF8E-4F48-94BA-CDF09DD09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992" y="2586239"/>
            <a:ext cx="5799930" cy="169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73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96" y="316159"/>
            <a:ext cx="7797662" cy="86397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Please tell us the reasons why you think you have an undetectable viral load</a:t>
            </a:r>
            <a:endParaRPr sz="2800" dirty="0">
              <a:latin typeface="Book Antiqua" panose="0204060205030503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A17B5D7-4EA1-4DCA-AB2D-F6D87F15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1132584"/>
              </p:ext>
            </p:extLst>
          </p:nvPr>
        </p:nvGraphicFramePr>
        <p:xfrm>
          <a:off x="152399" y="1482436"/>
          <a:ext cx="8395856" cy="322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8128">
                  <a:extLst>
                    <a:ext uri="{9D8B030D-6E8A-4147-A177-3AD203B41FA5}">
                      <a16:colId xmlns:a16="http://schemas.microsoft.com/office/drawing/2014/main" xmlns="" val="3626615049"/>
                    </a:ext>
                  </a:extLst>
                </a:gridCol>
                <a:gridCol w="2597728">
                  <a:extLst>
                    <a:ext uri="{9D8B030D-6E8A-4147-A177-3AD203B41FA5}">
                      <a16:colId xmlns:a16="http://schemas.microsoft.com/office/drawing/2014/main" xmlns="" val="1437944071"/>
                    </a:ext>
                  </a:extLst>
                </a:gridCol>
              </a:tblGrid>
              <a:tr h="4606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REASON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#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2499967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Take medication everyday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63971521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Taking care of myself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33340703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Follow up with appointments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66204219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Medical care adherence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51888265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Being responsible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5729370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Nurse adherence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724977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09" y="215190"/>
            <a:ext cx="7797662" cy="863974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Book Antiqua" panose="02040602050305030304" pitchFamily="18" charset="0"/>
              </a:rPr>
              <a:t>If you're struggling with medication adherence please list three reasons why</a:t>
            </a:r>
            <a:endParaRPr sz="2400" dirty="0">
              <a:latin typeface="Book Antiqua" panose="0204060205030503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A17B5D7-4EA1-4DCA-AB2D-F6D87F15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3984135"/>
              </p:ext>
            </p:extLst>
          </p:nvPr>
        </p:nvGraphicFramePr>
        <p:xfrm>
          <a:off x="204019" y="1072013"/>
          <a:ext cx="8395856" cy="3625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8128">
                  <a:extLst>
                    <a:ext uri="{9D8B030D-6E8A-4147-A177-3AD203B41FA5}">
                      <a16:colId xmlns:a16="http://schemas.microsoft.com/office/drawing/2014/main" xmlns="" val="3626615049"/>
                    </a:ext>
                  </a:extLst>
                </a:gridCol>
                <a:gridCol w="2597728">
                  <a:extLst>
                    <a:ext uri="{9D8B030D-6E8A-4147-A177-3AD203B41FA5}">
                      <a16:colId xmlns:a16="http://schemas.microsoft.com/office/drawing/2014/main" xmlns="" val="1437944071"/>
                    </a:ext>
                  </a:extLst>
                </a:gridCol>
              </a:tblGrid>
              <a:tr h="5179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REASON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#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2499967"/>
                  </a:ext>
                </a:extLst>
              </a:tr>
              <a:tr h="5179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I forget to take my meds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63971521"/>
                  </a:ext>
                </a:extLst>
              </a:tr>
              <a:tr h="5179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Side effects of medication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33340703"/>
                  </a:ext>
                </a:extLst>
              </a:tr>
              <a:tr h="5179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Depression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66204219"/>
                  </a:ext>
                </a:extLst>
              </a:tr>
              <a:tr h="5179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Lack of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51888265"/>
                  </a:ext>
                </a:extLst>
              </a:tr>
              <a:tr h="5179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Addition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5729370"/>
                  </a:ext>
                </a:extLst>
              </a:tr>
              <a:tr h="5179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Newly diagnosed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72497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2547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316159"/>
            <a:ext cx="8569037" cy="86397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Please tell us the reasons why you think you DO NOT have an undetectable viral load</a:t>
            </a:r>
            <a:endParaRPr sz="2800" dirty="0">
              <a:latin typeface="Book Antiqua" panose="0204060205030503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A17B5D7-4EA1-4DCA-AB2D-F6D87F15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1912418"/>
              </p:ext>
            </p:extLst>
          </p:nvPr>
        </p:nvGraphicFramePr>
        <p:xfrm>
          <a:off x="152399" y="1312606"/>
          <a:ext cx="8395856" cy="3678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8128">
                  <a:extLst>
                    <a:ext uri="{9D8B030D-6E8A-4147-A177-3AD203B41FA5}">
                      <a16:colId xmlns:a16="http://schemas.microsoft.com/office/drawing/2014/main" xmlns="" val="3626615049"/>
                    </a:ext>
                  </a:extLst>
                </a:gridCol>
                <a:gridCol w="2597728">
                  <a:extLst>
                    <a:ext uri="{9D8B030D-6E8A-4147-A177-3AD203B41FA5}">
                      <a16:colId xmlns:a16="http://schemas.microsoft.com/office/drawing/2014/main" xmlns="" val="1437944071"/>
                    </a:ext>
                  </a:extLst>
                </a:gridCol>
              </a:tblGrid>
              <a:tr h="3259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REASON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#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2499967"/>
                  </a:ext>
                </a:extLst>
              </a:tr>
              <a:tr h="3259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I forget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63971521"/>
                  </a:ext>
                </a:extLst>
              </a:tr>
              <a:tr h="3259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Side effects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33340703"/>
                  </a:ext>
                </a:extLst>
              </a:tr>
              <a:tr h="3259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Depression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66204219"/>
                  </a:ext>
                </a:extLst>
              </a:tr>
              <a:tr h="3259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Addiction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51888265"/>
                  </a:ext>
                </a:extLst>
              </a:tr>
              <a:tr h="3259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Tired of taking medication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34230127"/>
                  </a:ext>
                </a:extLst>
              </a:tr>
              <a:tr h="3259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No insurance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5729370"/>
                  </a:ext>
                </a:extLst>
              </a:tr>
              <a:tr h="3259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Feeling 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72497724"/>
                  </a:ext>
                </a:extLst>
              </a:tr>
              <a:tr h="3259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Lack of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69598704"/>
                  </a:ext>
                </a:extLst>
              </a:tr>
              <a:tr h="3259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Embarrassing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51726431"/>
                  </a:ext>
                </a:extLst>
              </a:tr>
              <a:tr h="3259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No prescription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3704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111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6E8DBD-6DBD-4FCB-8FE8-8F0425C0B6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14" name="Freeform 11">
            <a:extLst>
              <a:ext uri="{FF2B5EF4-FFF2-40B4-BE49-F238E27FC236}">
                <a16:creationId xmlns:a16="http://schemas.microsoft.com/office/drawing/2014/main" xmlns="" id="{70BE0118-665B-49AC-8ED9-B29C009CED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1906" y="0"/>
            <a:ext cx="8762857" cy="4941093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xmlns="" id="{DB8E4593-3024-4A7B-92FB-8114D72E57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211692"/>
            <a:ext cx="8496942" cy="1521634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xmlns="" id="{F72029E6-113E-4A42-8D29-4B796B39B9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539684" cy="34265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xmlns="" id="{FBAE6AE5-2B20-46E6-B338-A385BFF09F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-121350" y="219987"/>
            <a:ext cx="8525337" cy="431385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2" name="5-Point Star 24">
            <a:extLst>
              <a:ext uri="{FF2B5EF4-FFF2-40B4-BE49-F238E27FC236}">
                <a16:creationId xmlns:a16="http://schemas.microsoft.com/office/drawing/2014/main" xmlns="" id="{4555B12C-E2CF-448D-918F-96D0958DC6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3166038" y="3833517"/>
            <a:ext cx="386540" cy="38653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7458151-6535-4712-9D31-5BFEBD2205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28F956D1-3AF5-47E1-BF12-D331E34AAA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82" y="0"/>
            <a:ext cx="3474747" cy="51435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xmlns="" id="{4A5A7DD1-718C-42BE-9B90-4D960E22E3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8142" y="0"/>
            <a:ext cx="3219903" cy="493248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9864909-0F48-48BD-B525-B293738D4E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18912" y="338094"/>
            <a:ext cx="4977617" cy="4462506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2421577230.png">
            <a:extLst>
              <a:ext uri="{FF2B5EF4-FFF2-40B4-BE49-F238E27FC236}">
                <a16:creationId xmlns:a16="http://schemas.microsoft.com/office/drawing/2014/main" xmlns="" id="{460B4EE3-0FDF-470F-AA6A-BECEF235C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912" y="73788"/>
            <a:ext cx="4977617" cy="501684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9A8C427-1B47-42B2-9206-1F34BE757D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314466"/>
            <a:ext cx="3187662" cy="58543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E02FF1-20BC-4306-B0FB-AE6D71D737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186653" cy="169668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42" y="1288745"/>
            <a:ext cx="2494987" cy="217633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/>
            <a:r>
              <a:rPr lang="en-US" sz="2800" dirty="0">
                <a:latin typeface="Book Antiqua" panose="02040602050305030304" pitchFamily="18" charset="0"/>
              </a:rPr>
              <a:t>How important are the following HIV services to you?</a:t>
            </a:r>
          </a:p>
        </p:txBody>
      </p:sp>
    </p:spTree>
    <p:extLst>
      <p:ext uri="{BB962C8B-B14F-4D97-AF65-F5344CB8AC3E}">
        <p14:creationId xmlns:p14="http://schemas.microsoft.com/office/powerpoint/2010/main" xmlns="" val="304884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0"/>
            <a:ext cx="8690138" cy="86397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Number of surveys completed by Region</a:t>
            </a:r>
            <a:endParaRPr sz="2800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88D650B-9FDC-4E04-B7FF-5D66CACA3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7842685"/>
              </p:ext>
            </p:extLst>
          </p:nvPr>
        </p:nvGraphicFramePr>
        <p:xfrm>
          <a:off x="80094" y="720437"/>
          <a:ext cx="8911507" cy="4114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7025">
                  <a:extLst>
                    <a:ext uri="{9D8B030D-6E8A-4147-A177-3AD203B41FA5}">
                      <a16:colId xmlns:a16="http://schemas.microsoft.com/office/drawing/2014/main" xmlns="" val="1102448893"/>
                    </a:ext>
                  </a:extLst>
                </a:gridCol>
                <a:gridCol w="1449870">
                  <a:extLst>
                    <a:ext uri="{9D8B030D-6E8A-4147-A177-3AD203B41FA5}">
                      <a16:colId xmlns:a16="http://schemas.microsoft.com/office/drawing/2014/main" xmlns="" val="854431742"/>
                    </a:ext>
                  </a:extLst>
                </a:gridCol>
                <a:gridCol w="1029815">
                  <a:extLst>
                    <a:ext uri="{9D8B030D-6E8A-4147-A177-3AD203B41FA5}">
                      <a16:colId xmlns:a16="http://schemas.microsoft.com/office/drawing/2014/main" xmlns="" val="771669752"/>
                    </a:ext>
                  </a:extLst>
                </a:gridCol>
                <a:gridCol w="1029815">
                  <a:extLst>
                    <a:ext uri="{9D8B030D-6E8A-4147-A177-3AD203B41FA5}">
                      <a16:colId xmlns:a16="http://schemas.microsoft.com/office/drawing/2014/main" xmlns="" val="1937797319"/>
                    </a:ext>
                  </a:extLst>
                </a:gridCol>
                <a:gridCol w="1770556">
                  <a:extLst>
                    <a:ext uri="{9D8B030D-6E8A-4147-A177-3AD203B41FA5}">
                      <a16:colId xmlns:a16="http://schemas.microsoft.com/office/drawing/2014/main" xmlns="" val="2875631067"/>
                    </a:ext>
                  </a:extLst>
                </a:gridCol>
                <a:gridCol w="867213">
                  <a:extLst>
                    <a:ext uri="{9D8B030D-6E8A-4147-A177-3AD203B41FA5}">
                      <a16:colId xmlns:a16="http://schemas.microsoft.com/office/drawing/2014/main" xmlns="" val="2677521214"/>
                    </a:ext>
                  </a:extLst>
                </a:gridCol>
                <a:gridCol w="867213">
                  <a:extLst>
                    <a:ext uri="{9D8B030D-6E8A-4147-A177-3AD203B41FA5}">
                      <a16:colId xmlns:a16="http://schemas.microsoft.com/office/drawing/2014/main" xmlns="" val="561865704"/>
                    </a:ext>
                  </a:extLst>
                </a:gridCol>
              </a:tblGrid>
              <a:tr h="51758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Region 1         New Haven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Region 2        Waterbury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Region 3         Bridgeport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Region 4       Stamford/Norwalk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Region 5       Danbury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extLst>
                  <a:ext uri="{0D108BD9-81ED-4DB2-BD59-A6C34878D82A}">
                    <a16:rowId xmlns:a16="http://schemas.microsoft.com/office/drawing/2014/main" xmlns="" val="796779191"/>
                  </a:ext>
                </a:extLst>
              </a:tr>
              <a:tr h="634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Total Number of Clients Identified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77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37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51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57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232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extLst>
                  <a:ext uri="{0D108BD9-81ED-4DB2-BD59-A6C34878D82A}">
                    <a16:rowId xmlns:a16="http://schemas.microsoft.com/office/drawing/2014/main" xmlns="" val="1580502416"/>
                  </a:ext>
                </a:extLst>
              </a:tr>
              <a:tr h="5175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Number of Surveys Completed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43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Rounded MT Bold" panose="020F0704030504030204" pitchFamily="34" charset="0"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Rounded MT Bold" panose="020F0704030504030204" pitchFamily="34" charset="0"/>
                        </a:rPr>
                        <a:t>42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132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extLst>
                  <a:ext uri="{0D108BD9-81ED-4DB2-BD59-A6C34878D82A}">
                    <a16:rowId xmlns:a16="http://schemas.microsoft.com/office/drawing/2014/main" xmlns="" val="2396765231"/>
                  </a:ext>
                </a:extLst>
              </a:tr>
              <a:tr h="64698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Rounded MT Bold" panose="020F0704030504030204" pitchFamily="34" charset="0"/>
                        </a:rPr>
                        <a:t>If unable to contact client, please enter the total number of clients below with the related reason: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8815852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 Rounded MT Bold" panose="020F0704030504030204" pitchFamily="34" charset="0"/>
                        </a:rPr>
                        <a:t>Lost</a:t>
                      </a:r>
                      <a:r>
                        <a:rPr lang="en-US" sz="1400" u="none" strike="noStrike" baseline="0" dirty="0" smtClean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u="none" strike="noStrike" baseline="0" smtClean="0">
                          <a:effectLst/>
                          <a:latin typeface="Arial Rounded MT Bold" panose="020F0704030504030204" pitchFamily="34" charset="0"/>
                        </a:rPr>
                        <a:t>to Follow Up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34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20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22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91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extLst>
                  <a:ext uri="{0D108BD9-81ED-4DB2-BD59-A6C34878D82A}">
                    <a16:rowId xmlns:a16="http://schemas.microsoft.com/office/drawing/2014/main" xmlns="" val="333174920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Incarcerated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extLst>
                  <a:ext uri="{0D108BD9-81ED-4DB2-BD59-A6C34878D82A}">
                    <a16:rowId xmlns:a16="http://schemas.microsoft.com/office/drawing/2014/main" xmlns="" val="4156992908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Inpatient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extLst>
                  <a:ext uri="{0D108BD9-81ED-4DB2-BD59-A6C34878D82A}">
                    <a16:rowId xmlns:a16="http://schemas.microsoft.com/office/drawing/2014/main" xmlns="" val="915742999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Deceased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extLst>
                  <a:ext uri="{0D108BD9-81ED-4DB2-BD59-A6C34878D82A}">
                    <a16:rowId xmlns:a16="http://schemas.microsoft.com/office/drawing/2014/main" xmlns="" val="372841390"/>
                  </a:ext>
                </a:extLst>
              </a:tr>
              <a:tr h="763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Recently Reach Viral Suppression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Rounded MT Bold" panose="020F0704030504030204" pitchFamily="34" charset="0"/>
                        </a:rPr>
                        <a:t>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Rounded MT Bold" panose="020F0704030504030204" pitchFamily="34" charset="0"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7808" marR="7808" marT="7808" marB="0" anchor="ctr"/>
                </a:tc>
                <a:extLst>
                  <a:ext uri="{0D108BD9-81ED-4DB2-BD59-A6C34878D82A}">
                    <a16:rowId xmlns:a16="http://schemas.microsoft.com/office/drawing/2014/main" xmlns="" val="1020553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29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9137DE-4957-4A3B-BE7F-25D92A9B0F5C}"/>
              </a:ext>
            </a:extLst>
          </p:cNvPr>
          <p:cNvSpPr txBox="1"/>
          <p:nvPr/>
        </p:nvSpPr>
        <p:spPr>
          <a:xfrm>
            <a:off x="834306" y="180109"/>
            <a:ext cx="717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DATA TRENDS FROM SURVEY RESULTS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5D6E00D-398C-401C-8531-AC8BC31A7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0597536"/>
              </p:ext>
            </p:extLst>
          </p:nvPr>
        </p:nvGraphicFramePr>
        <p:xfrm>
          <a:off x="110835" y="651164"/>
          <a:ext cx="8825347" cy="4442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1383">
                  <a:extLst>
                    <a:ext uri="{9D8B030D-6E8A-4147-A177-3AD203B41FA5}">
                      <a16:colId xmlns:a16="http://schemas.microsoft.com/office/drawing/2014/main" xmlns="" val="636258814"/>
                    </a:ext>
                  </a:extLst>
                </a:gridCol>
                <a:gridCol w="2826235">
                  <a:extLst>
                    <a:ext uri="{9D8B030D-6E8A-4147-A177-3AD203B41FA5}">
                      <a16:colId xmlns:a16="http://schemas.microsoft.com/office/drawing/2014/main" xmlns="" val="2849052823"/>
                    </a:ext>
                  </a:extLst>
                </a:gridCol>
                <a:gridCol w="2370638">
                  <a:extLst>
                    <a:ext uri="{9D8B030D-6E8A-4147-A177-3AD203B41FA5}">
                      <a16:colId xmlns:a16="http://schemas.microsoft.com/office/drawing/2014/main" xmlns="" val="499043105"/>
                    </a:ext>
                  </a:extLst>
                </a:gridCol>
                <a:gridCol w="2053771">
                  <a:extLst>
                    <a:ext uri="{9D8B030D-6E8A-4147-A177-3AD203B41FA5}">
                      <a16:colId xmlns:a16="http://schemas.microsoft.com/office/drawing/2014/main" xmlns="" val="4161641612"/>
                    </a:ext>
                  </a:extLst>
                </a:gridCol>
                <a:gridCol w="563320">
                  <a:extLst>
                    <a:ext uri="{9D8B030D-6E8A-4147-A177-3AD203B41FA5}">
                      <a16:colId xmlns:a16="http://schemas.microsoft.com/office/drawing/2014/main" xmlns="" val="4042681307"/>
                    </a:ext>
                  </a:extLst>
                </a:gridCol>
              </a:tblGrid>
              <a:tr h="629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Gender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How would you describe your race?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How would you describe your ethnicity?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How did you contract HIV?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3923258"/>
                  </a:ext>
                </a:extLst>
              </a:tr>
              <a:tr h="31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Female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 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Heterosexual Sex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110772"/>
                  </a:ext>
                </a:extLst>
              </a:tr>
              <a:tr h="31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 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MSM (Men who have sex with men)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5800018"/>
                  </a:ext>
                </a:extLst>
              </a:tr>
              <a:tr h="31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 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Heterosexual Sex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2174103"/>
                  </a:ext>
                </a:extLst>
              </a:tr>
              <a:tr h="31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Hispanic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MSM (Men who have sex with men)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1886490"/>
                  </a:ext>
                </a:extLst>
              </a:tr>
              <a:tr h="31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Female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Hispanic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Heterosexual Sex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8973806"/>
                  </a:ext>
                </a:extLst>
              </a:tr>
              <a:tr h="31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Hispanic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Heterosexual Sex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8937467"/>
                  </a:ext>
                </a:extLst>
              </a:tr>
              <a:tr h="31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White (Non-Hispanic)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MSM (Men who have sex with men)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4965373"/>
                  </a:ext>
                </a:extLst>
              </a:tr>
              <a:tr h="394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 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Injection Drug User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2094418"/>
                  </a:ext>
                </a:extLst>
              </a:tr>
              <a:tr h="31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Female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 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Blood Transfusion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9329521"/>
                  </a:ext>
                </a:extLst>
              </a:tr>
              <a:tr h="394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Female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 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Injection Drug User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4086028"/>
                  </a:ext>
                </a:extLst>
              </a:tr>
              <a:tr h="394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Female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Hispanic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Injection Drug User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24474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9137DE-4957-4A3B-BE7F-25D92A9B0F5C}"/>
              </a:ext>
            </a:extLst>
          </p:cNvPr>
          <p:cNvSpPr txBox="1"/>
          <p:nvPr/>
        </p:nvSpPr>
        <p:spPr>
          <a:xfrm>
            <a:off x="834306" y="180109"/>
            <a:ext cx="717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DATA TRENDS FROM DATA REQUEST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5D6E00D-398C-401C-8531-AC8BC31A7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0754807"/>
              </p:ext>
            </p:extLst>
          </p:nvPr>
        </p:nvGraphicFramePr>
        <p:xfrm>
          <a:off x="110835" y="651165"/>
          <a:ext cx="8825347" cy="4230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1383">
                  <a:extLst>
                    <a:ext uri="{9D8B030D-6E8A-4147-A177-3AD203B41FA5}">
                      <a16:colId xmlns:a16="http://schemas.microsoft.com/office/drawing/2014/main" xmlns="" val="636258814"/>
                    </a:ext>
                  </a:extLst>
                </a:gridCol>
                <a:gridCol w="2826235">
                  <a:extLst>
                    <a:ext uri="{9D8B030D-6E8A-4147-A177-3AD203B41FA5}">
                      <a16:colId xmlns:a16="http://schemas.microsoft.com/office/drawing/2014/main" xmlns="" val="2849052823"/>
                    </a:ext>
                  </a:extLst>
                </a:gridCol>
                <a:gridCol w="2370638">
                  <a:extLst>
                    <a:ext uri="{9D8B030D-6E8A-4147-A177-3AD203B41FA5}">
                      <a16:colId xmlns:a16="http://schemas.microsoft.com/office/drawing/2014/main" xmlns="" val="499043105"/>
                    </a:ext>
                  </a:extLst>
                </a:gridCol>
                <a:gridCol w="2053771">
                  <a:extLst>
                    <a:ext uri="{9D8B030D-6E8A-4147-A177-3AD203B41FA5}">
                      <a16:colId xmlns:a16="http://schemas.microsoft.com/office/drawing/2014/main" xmlns="" val="4161641612"/>
                    </a:ext>
                  </a:extLst>
                </a:gridCol>
                <a:gridCol w="563320">
                  <a:extLst>
                    <a:ext uri="{9D8B030D-6E8A-4147-A177-3AD203B41FA5}">
                      <a16:colId xmlns:a16="http://schemas.microsoft.com/office/drawing/2014/main" xmlns="" val="4042681307"/>
                    </a:ext>
                  </a:extLst>
                </a:gridCol>
              </a:tblGrid>
              <a:tr h="609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Gender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How would you describe your race?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How would you describe your ethnicity?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How did you contract HIV?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3923258"/>
                  </a:ext>
                </a:extLst>
              </a:tr>
              <a:tr h="30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Heterosexual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110772"/>
                  </a:ext>
                </a:extLst>
              </a:tr>
              <a:tr h="30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MSM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5800018"/>
                  </a:ext>
                </a:extLst>
              </a:tr>
              <a:tr h="30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Heterosexual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2174103"/>
                  </a:ext>
                </a:extLst>
              </a:tr>
              <a:tr h="30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Heterosexual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1886490"/>
                  </a:ext>
                </a:extLst>
              </a:tr>
              <a:tr h="30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Heterosexual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8973806"/>
                  </a:ext>
                </a:extLst>
              </a:tr>
              <a:tr h="30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IDU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8937467"/>
                  </a:ext>
                </a:extLst>
              </a:tr>
              <a:tr h="30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MSM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4965373"/>
                  </a:ext>
                </a:extLst>
              </a:tr>
              <a:tr h="382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IDU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2094418"/>
                  </a:ext>
                </a:extLst>
              </a:tr>
              <a:tr h="30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White (non-Hispanic)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MSM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9329521"/>
                  </a:ext>
                </a:extLst>
              </a:tr>
              <a:tr h="382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White (non-Hispanic)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IDU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4086028"/>
                  </a:ext>
                </a:extLst>
              </a:tr>
              <a:tr h="382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entury Gothic" panose="020B0502020202020204" pitchFamily="34" charset="0"/>
                        </a:rPr>
                        <a:t>IDU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2447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330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F7E9D2-C325-47D0-9AB5-FC6F4D92A25F}"/>
              </a:ext>
            </a:extLst>
          </p:cNvPr>
          <p:cNvSpPr txBox="1"/>
          <p:nvPr/>
        </p:nvSpPr>
        <p:spPr>
          <a:xfrm>
            <a:off x="1073727" y="1603875"/>
            <a:ext cx="6878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DISCUSSION OR QUESTIONS?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322009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83054"/>
            <a:ext cx="7797662" cy="863974"/>
          </a:xfrm>
        </p:spPr>
        <p:txBody>
          <a:bodyPr>
            <a:normAutofit/>
          </a:bodyPr>
          <a:lstStyle/>
          <a:p>
            <a:pPr algn="ctr"/>
            <a:r>
              <a:rPr sz="2800" dirty="0">
                <a:latin typeface="Book Antiqua" panose="02040602050305030304" pitchFamily="18" charset="0"/>
              </a:rPr>
              <a:t>How would you describe your race and ethnicity?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22B26838-B638-470A-83B6-7E5B3972D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6965698"/>
              </p:ext>
            </p:extLst>
          </p:nvPr>
        </p:nvGraphicFramePr>
        <p:xfrm>
          <a:off x="514350" y="1547813"/>
          <a:ext cx="7797801" cy="73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267">
                  <a:extLst>
                    <a:ext uri="{9D8B030D-6E8A-4147-A177-3AD203B41FA5}">
                      <a16:colId xmlns:a16="http://schemas.microsoft.com/office/drawing/2014/main" xmlns="" val="283554927"/>
                    </a:ext>
                  </a:extLst>
                </a:gridCol>
                <a:gridCol w="2599267">
                  <a:extLst>
                    <a:ext uri="{9D8B030D-6E8A-4147-A177-3AD203B41FA5}">
                      <a16:colId xmlns:a16="http://schemas.microsoft.com/office/drawing/2014/main" xmlns="" val="118015045"/>
                    </a:ext>
                  </a:extLst>
                </a:gridCol>
                <a:gridCol w="2599267">
                  <a:extLst>
                    <a:ext uri="{9D8B030D-6E8A-4147-A177-3AD203B41FA5}">
                      <a16:colId xmlns:a16="http://schemas.microsoft.com/office/drawing/2014/main" xmlns="" val="1469502102"/>
                    </a:ext>
                  </a:extLst>
                </a:gridCol>
              </a:tblGrid>
              <a:tr h="365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BLACK/AFRICAN 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MORE THAN ONE 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0461698"/>
                  </a:ext>
                </a:extLst>
              </a:tr>
              <a:tr h="365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3286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9B917A-2D42-46B8-B4D4-D95F29465D7C}"/>
              </a:ext>
            </a:extLst>
          </p:cNvPr>
          <p:cNvSpPr txBox="1"/>
          <p:nvPr/>
        </p:nvSpPr>
        <p:spPr>
          <a:xfrm>
            <a:off x="3403970" y="1051883"/>
            <a:ext cx="1802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oper Black" panose="0208090404030B020404" pitchFamily="18" charset="0"/>
              </a:rPr>
              <a:t>RACE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CC1C77-0DB1-4627-85B3-385B9297B5AB}"/>
              </a:ext>
            </a:extLst>
          </p:cNvPr>
          <p:cNvSpPr txBox="1"/>
          <p:nvPr/>
        </p:nvSpPr>
        <p:spPr>
          <a:xfrm>
            <a:off x="2988528" y="2523795"/>
            <a:ext cx="284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oper Black" panose="0208090404030B020404" pitchFamily="18" charset="0"/>
              </a:rPr>
              <a:t>ETHNICITY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1AD98F7-D92D-4DAB-8739-ED88778F4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4886627"/>
              </p:ext>
            </p:extLst>
          </p:nvPr>
        </p:nvGraphicFramePr>
        <p:xfrm>
          <a:off x="514350" y="1547813"/>
          <a:ext cx="7797801" cy="73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267">
                  <a:extLst>
                    <a:ext uri="{9D8B030D-6E8A-4147-A177-3AD203B41FA5}">
                      <a16:colId xmlns:a16="http://schemas.microsoft.com/office/drawing/2014/main" xmlns="" val="3221967503"/>
                    </a:ext>
                  </a:extLst>
                </a:gridCol>
                <a:gridCol w="2599267">
                  <a:extLst>
                    <a:ext uri="{9D8B030D-6E8A-4147-A177-3AD203B41FA5}">
                      <a16:colId xmlns:a16="http://schemas.microsoft.com/office/drawing/2014/main" xmlns="" val="3365642742"/>
                    </a:ext>
                  </a:extLst>
                </a:gridCol>
                <a:gridCol w="2599267">
                  <a:extLst>
                    <a:ext uri="{9D8B030D-6E8A-4147-A177-3AD203B41FA5}">
                      <a16:colId xmlns:a16="http://schemas.microsoft.com/office/drawing/2014/main" xmlns="" val="2572774750"/>
                    </a:ext>
                  </a:extLst>
                </a:gridCol>
              </a:tblGrid>
              <a:tr h="365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BLACK/AFRICAN AMERICAN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MORE THAN ONE RACE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13770879"/>
                  </a:ext>
                </a:extLst>
              </a:tr>
              <a:tr h="365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247732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3A9082F-8162-4527-A9CC-CD1441233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3335947"/>
              </p:ext>
            </p:extLst>
          </p:nvPr>
        </p:nvGraphicFramePr>
        <p:xfrm>
          <a:off x="138546" y="3042890"/>
          <a:ext cx="8451274" cy="1716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255">
                  <a:extLst>
                    <a:ext uri="{9D8B030D-6E8A-4147-A177-3AD203B41FA5}">
                      <a16:colId xmlns:a16="http://schemas.microsoft.com/office/drawing/2014/main" xmlns="" val="688903995"/>
                    </a:ext>
                  </a:extLst>
                </a:gridCol>
                <a:gridCol w="1142990">
                  <a:extLst>
                    <a:ext uri="{9D8B030D-6E8A-4147-A177-3AD203B41FA5}">
                      <a16:colId xmlns:a16="http://schemas.microsoft.com/office/drawing/2014/main" xmlns="" val="2388156540"/>
                    </a:ext>
                  </a:extLst>
                </a:gridCol>
                <a:gridCol w="2147229">
                  <a:extLst>
                    <a:ext uri="{9D8B030D-6E8A-4147-A177-3AD203B41FA5}">
                      <a16:colId xmlns:a16="http://schemas.microsoft.com/office/drawing/2014/main" xmlns="" val="3221967503"/>
                    </a:ext>
                  </a:extLst>
                </a:gridCol>
                <a:gridCol w="1780545">
                  <a:extLst>
                    <a:ext uri="{9D8B030D-6E8A-4147-A177-3AD203B41FA5}">
                      <a16:colId xmlns:a16="http://schemas.microsoft.com/office/drawing/2014/main" xmlns="" val="3365642742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xmlns="" val="2572774750"/>
                    </a:ext>
                  </a:extLst>
                </a:gridCol>
              </a:tblGrid>
              <a:tr h="113263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WHITE              (NON HISPANIC)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BLACK OR        AFRICAN AMERICAN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AMERICAN INDIAN/       ALASKA NATIVE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MORE THAN </a:t>
                      </a:r>
                      <a:r>
                        <a:rPr lang="en-US" b="0">
                          <a:latin typeface="Arial Rounded MT Bold" panose="020F0704030504030204" pitchFamily="34" charset="0"/>
                        </a:rPr>
                        <a:t>ONE ETHNICITY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13770879"/>
                  </a:ext>
                </a:extLst>
              </a:tr>
              <a:tr h="583514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24773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4401738C-8F37-4F71-9EBA-9DA48555F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7122730"/>
              </p:ext>
            </p:extLst>
          </p:nvPr>
        </p:nvGraphicFramePr>
        <p:xfrm>
          <a:off x="173181" y="443346"/>
          <a:ext cx="3892413" cy="387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xmlns="" id="{ECBC0B0B-2A33-4B5C-8565-162743342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0049646"/>
              </p:ext>
            </p:extLst>
          </p:nvPr>
        </p:nvGraphicFramePr>
        <p:xfrm>
          <a:off x="4217279" y="443345"/>
          <a:ext cx="3892413" cy="387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6812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2" y="133350"/>
            <a:ext cx="8409709" cy="863974"/>
          </a:xfrm>
        </p:spPr>
        <p:txBody>
          <a:bodyPr>
            <a:normAutofit/>
          </a:bodyPr>
          <a:lstStyle/>
          <a:p>
            <a:pPr algn="ctr"/>
            <a:r>
              <a:rPr sz="2000" dirty="0">
                <a:latin typeface="Book Antiqua" panose="02040602050305030304" pitchFamily="18" charset="0"/>
              </a:rPr>
              <a:t>What is the highest level of school you have completed or the highest degree you have received?</a:t>
            </a:r>
          </a:p>
        </p:txBody>
      </p:sp>
      <p:pic>
        <p:nvPicPr>
          <p:cNvPr id="7" name="Picture 6" descr="chart2421577110.png">
            <a:extLst>
              <a:ext uri="{FF2B5EF4-FFF2-40B4-BE49-F238E27FC236}">
                <a16:creationId xmlns:a16="http://schemas.microsoft.com/office/drawing/2014/main" xmlns="" id="{A4C66143-F5AB-435E-9112-C629FD88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9" y="872067"/>
            <a:ext cx="5421723" cy="3742266"/>
          </a:xfrm>
          <a:prstGeom prst="rect">
            <a:avLst/>
          </a:prstGeom>
        </p:spPr>
      </p:pic>
      <p:pic>
        <p:nvPicPr>
          <p:cNvPr id="8" name="Picture 7" descr="table2421577110.png">
            <a:extLst>
              <a:ext uri="{FF2B5EF4-FFF2-40B4-BE49-F238E27FC236}">
                <a16:creationId xmlns:a16="http://schemas.microsoft.com/office/drawing/2014/main" xmlns="" id="{244EBC8E-E3C7-479C-B943-7574060CC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463" y="1999342"/>
            <a:ext cx="5388428" cy="2140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69" y="167217"/>
            <a:ext cx="7797662" cy="863974"/>
          </a:xfrm>
        </p:spPr>
        <p:txBody>
          <a:bodyPr>
            <a:noAutofit/>
          </a:bodyPr>
          <a:lstStyle/>
          <a:p>
            <a:pPr algn="ctr"/>
            <a:r>
              <a:rPr sz="2400" dirty="0">
                <a:latin typeface="Book Antiqua" panose="02040602050305030304" pitchFamily="18" charset="0"/>
              </a:rPr>
              <a:t>Which of the following categories best describes your employment status?</a:t>
            </a:r>
          </a:p>
        </p:txBody>
      </p:sp>
      <p:pic>
        <p:nvPicPr>
          <p:cNvPr id="6" name="Picture 5" descr="chart2421577120.png">
            <a:extLst>
              <a:ext uri="{FF2B5EF4-FFF2-40B4-BE49-F238E27FC236}">
                <a16:creationId xmlns:a16="http://schemas.microsoft.com/office/drawing/2014/main" xmlns="" id="{397B4360-BE75-40F9-844A-8E9E37E5F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1" y="1114440"/>
            <a:ext cx="5279106" cy="3643827"/>
          </a:xfrm>
          <a:prstGeom prst="rect">
            <a:avLst/>
          </a:prstGeom>
        </p:spPr>
      </p:pic>
      <p:pic>
        <p:nvPicPr>
          <p:cNvPr id="7" name="Picture 6" descr="table2421577120.png">
            <a:extLst>
              <a:ext uri="{FF2B5EF4-FFF2-40B4-BE49-F238E27FC236}">
                <a16:creationId xmlns:a16="http://schemas.microsoft.com/office/drawing/2014/main" xmlns="" id="{731A4611-662B-401E-9A1D-AB95C6AA4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058" y="2106832"/>
            <a:ext cx="5388428" cy="21408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33350"/>
            <a:ext cx="7797662" cy="863974"/>
          </a:xfrm>
        </p:spPr>
        <p:txBody>
          <a:bodyPr>
            <a:normAutofit/>
          </a:bodyPr>
          <a:lstStyle/>
          <a:p>
            <a:pPr algn="ctr"/>
            <a:r>
              <a:rPr sz="2800" dirty="0">
                <a:latin typeface="Book Antiqua" panose="02040602050305030304" pitchFamily="18" charset="0"/>
              </a:rPr>
              <a:t> What is your total estimated income for this year?</a:t>
            </a:r>
          </a:p>
        </p:txBody>
      </p:sp>
      <p:pic>
        <p:nvPicPr>
          <p:cNvPr id="9" name="Picture 8" descr="chart2421577130.png">
            <a:extLst>
              <a:ext uri="{FF2B5EF4-FFF2-40B4-BE49-F238E27FC236}">
                <a16:creationId xmlns:a16="http://schemas.microsoft.com/office/drawing/2014/main" xmlns="" id="{8B6B98BE-0715-4C64-93A6-E09073932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6" y="928007"/>
            <a:ext cx="5388428" cy="4082142"/>
          </a:xfrm>
          <a:prstGeom prst="rect">
            <a:avLst/>
          </a:prstGeom>
        </p:spPr>
      </p:pic>
      <p:pic>
        <p:nvPicPr>
          <p:cNvPr id="10" name="Picture 9" descr="table2421577130.png">
            <a:extLst>
              <a:ext uri="{FF2B5EF4-FFF2-40B4-BE49-F238E27FC236}">
                <a16:creationId xmlns:a16="http://schemas.microsoft.com/office/drawing/2014/main" xmlns="" id="{58C3FE2B-5A9A-420E-A4AD-5EDF0109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658" y="1617436"/>
            <a:ext cx="5388428" cy="27032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56" y="92818"/>
            <a:ext cx="7797662" cy="86397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Do you currently have medical insurance?</a:t>
            </a:r>
            <a:endParaRPr sz="2800" dirty="0">
              <a:latin typeface="Book Antiqua" panose="02040602050305030304" pitchFamily="18" charset="0"/>
            </a:endParaRPr>
          </a:p>
        </p:txBody>
      </p:sp>
      <p:pic>
        <p:nvPicPr>
          <p:cNvPr id="8" name="Picture 7" descr="chart2421577140.png">
            <a:extLst>
              <a:ext uri="{FF2B5EF4-FFF2-40B4-BE49-F238E27FC236}">
                <a16:creationId xmlns:a16="http://schemas.microsoft.com/office/drawing/2014/main" xmlns="" id="{4DF2132C-B94B-4045-9EB4-E8530FED1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369"/>
            <a:ext cx="8001456" cy="3367616"/>
          </a:xfrm>
          <a:prstGeom prst="rect">
            <a:avLst/>
          </a:prstGeom>
        </p:spPr>
      </p:pic>
      <p:pic>
        <p:nvPicPr>
          <p:cNvPr id="9" name="Picture 8" descr="table2421577140.png">
            <a:extLst>
              <a:ext uri="{FF2B5EF4-FFF2-40B4-BE49-F238E27FC236}">
                <a16:creationId xmlns:a16="http://schemas.microsoft.com/office/drawing/2014/main" xmlns="" id="{CCDA3D91-785C-4BB7-AE59-DF4A11E92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239" y="2408780"/>
            <a:ext cx="5388428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8027"/>
            <a:ext cx="7797662" cy="86397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What year were you first diagnosed?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5579951"/>
              </p:ext>
            </p:extLst>
          </p:nvPr>
        </p:nvGraphicFramePr>
        <p:xfrm>
          <a:off x="381001" y="1112560"/>
          <a:ext cx="7931012" cy="3362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7263">
                  <a:extLst>
                    <a:ext uri="{9D8B030D-6E8A-4147-A177-3AD203B41FA5}">
                      <a16:colId xmlns:a16="http://schemas.microsoft.com/office/drawing/2014/main" xmlns="" val="3349271653"/>
                    </a:ext>
                  </a:extLst>
                </a:gridCol>
                <a:gridCol w="3253749">
                  <a:extLst>
                    <a:ext uri="{9D8B030D-6E8A-4147-A177-3AD203B41FA5}">
                      <a16:colId xmlns:a16="http://schemas.microsoft.com/office/drawing/2014/main" xmlns="" val="3812628406"/>
                    </a:ext>
                  </a:extLst>
                </a:gridCol>
              </a:tblGrid>
              <a:tr h="672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Arial Rounded MT Bold" panose="020F0704030504030204" pitchFamily="34" charset="0"/>
                        </a:rPr>
                        <a:t>YEAR</a:t>
                      </a:r>
                    </a:p>
                  </a:txBody>
                  <a:tcPr marL="1846" marR="1846" marT="18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anose="020F0704030504030204" pitchFamily="34" charset="0"/>
                        </a:rPr>
                        <a:t>TOTAL</a:t>
                      </a:r>
                      <a:endParaRPr lang="en-US" sz="2400" b="1" i="0" u="none" strike="noStrike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846" marR="1846" marT="1846" marB="0" anchor="ctr"/>
                </a:tc>
                <a:extLst>
                  <a:ext uri="{0D108BD9-81ED-4DB2-BD59-A6C34878D82A}">
                    <a16:rowId xmlns:a16="http://schemas.microsoft.com/office/drawing/2014/main" xmlns="" val="797390195"/>
                  </a:ext>
                </a:extLst>
              </a:tr>
              <a:tr h="672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anose="020F0704030504030204" pitchFamily="34" charset="0"/>
                        </a:rPr>
                        <a:t>1980 – 1990</a:t>
                      </a:r>
                      <a:endParaRPr lang="en-US" sz="2400" b="0" i="0" u="none" strike="noStrike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846" marR="1846" marT="18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anose="020F0704030504030204" pitchFamily="34" charset="0"/>
                        </a:rPr>
                        <a:t>24</a:t>
                      </a:r>
                      <a:endParaRPr lang="en-US" sz="2400" b="0" i="0" u="none" strike="noStrike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846" marR="1846" marT="1846" marB="0" anchor="ctr"/>
                </a:tc>
                <a:extLst>
                  <a:ext uri="{0D108BD9-81ED-4DB2-BD59-A6C34878D82A}">
                    <a16:rowId xmlns:a16="http://schemas.microsoft.com/office/drawing/2014/main" xmlns="" val="893834168"/>
                  </a:ext>
                </a:extLst>
              </a:tr>
              <a:tr h="672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anose="020F0704030504030204" pitchFamily="34" charset="0"/>
                        </a:rPr>
                        <a:t>1991 – 2000</a:t>
                      </a:r>
                      <a:endParaRPr lang="en-US" sz="2400" b="0" i="0" u="none" strike="noStrike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846" marR="1846" marT="18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anose="020F0704030504030204" pitchFamily="34" charset="0"/>
                        </a:rPr>
                        <a:t>45</a:t>
                      </a:r>
                      <a:endParaRPr lang="en-US" sz="2400" b="0" i="0" u="none" strike="noStrike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846" marR="1846" marT="1846" marB="0" anchor="ctr"/>
                </a:tc>
                <a:extLst>
                  <a:ext uri="{0D108BD9-81ED-4DB2-BD59-A6C34878D82A}">
                    <a16:rowId xmlns:a16="http://schemas.microsoft.com/office/drawing/2014/main" xmlns="" val="1707094401"/>
                  </a:ext>
                </a:extLst>
              </a:tr>
              <a:tr h="672381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  <a:latin typeface="Arial Rounded MT Bold" panose="020F0704030504030204" pitchFamily="34" charset="0"/>
                        </a:rPr>
                        <a:t>2001 - 2010</a:t>
                      </a:r>
                      <a:endParaRPr lang="en-US" sz="2400" b="0" i="0" u="none" strike="noStrike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846" marR="1846" marT="18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anose="020F0704030504030204" pitchFamily="34" charset="0"/>
                        </a:rPr>
                        <a:t>35</a:t>
                      </a:r>
                      <a:endParaRPr lang="en-US" sz="2400" b="0" i="0" u="none" strike="noStrike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846" marR="1846" marT="1846" marB="0" anchor="ctr"/>
                </a:tc>
                <a:extLst>
                  <a:ext uri="{0D108BD9-81ED-4DB2-BD59-A6C34878D82A}">
                    <a16:rowId xmlns:a16="http://schemas.microsoft.com/office/drawing/2014/main" xmlns="" val="1445228539"/>
                  </a:ext>
                </a:extLst>
              </a:tr>
              <a:tr h="672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2011 - Current</a:t>
                      </a:r>
                    </a:p>
                  </a:txBody>
                  <a:tcPr marL="1846" marR="1846" marT="18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anose="020F0704030504030204" pitchFamily="34" charset="0"/>
                        </a:rPr>
                        <a:t>29</a:t>
                      </a:r>
                      <a:endParaRPr lang="en-US" sz="2400" b="0" i="0" u="none" strike="noStrike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846" marR="1846" marT="1846" marB="0" anchor="ctr"/>
                </a:tc>
                <a:extLst>
                  <a:ext uri="{0D108BD9-81ED-4DB2-BD59-A6C34878D82A}">
                    <a16:rowId xmlns:a16="http://schemas.microsoft.com/office/drawing/2014/main" xmlns="" val="2987454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800360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900</TotalTime>
  <Words>700</Words>
  <Application>Microsoft Office PowerPoint</Application>
  <PresentationFormat>On-screen Show (16:9)</PresentationFormat>
  <Paragraphs>286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SM-template-20140529</vt:lpstr>
      <vt:lpstr>Data slides</vt:lpstr>
      <vt:lpstr>Response Summary</vt:lpstr>
      <vt:lpstr>Main Event</vt:lpstr>
      <vt:lpstr>Slide 1</vt:lpstr>
      <vt:lpstr>Number of surveys completed by Region</vt:lpstr>
      <vt:lpstr>How would you describe your race and ethnicity?</vt:lpstr>
      <vt:lpstr>Slide 4</vt:lpstr>
      <vt:lpstr>What is the highest level of school you have completed or the highest degree you have received?</vt:lpstr>
      <vt:lpstr>Which of the following categories best describes your employment status?</vt:lpstr>
      <vt:lpstr> What is your total estimated income for this year?</vt:lpstr>
      <vt:lpstr>Do you currently have medical insurance?</vt:lpstr>
      <vt:lpstr>What year were you first diagnosed?</vt:lpstr>
      <vt:lpstr>When you were first diagnosed with HIV, how long before you received medical care?</vt:lpstr>
      <vt:lpstr>How did you contract hiv?</vt:lpstr>
      <vt:lpstr>How many times before your positive diagnosis were you tested for HIV?</vt:lpstr>
      <vt:lpstr>Are you currently taking HIV medications?</vt:lpstr>
      <vt:lpstr> do you take your HIV medication every day as prescribed by your doctor?</vt:lpstr>
      <vt:lpstr>Since you are taking HIV medications, is your viral load undetectable?</vt:lpstr>
      <vt:lpstr>Please tell us the reasons why you think you have an undetectable viral load</vt:lpstr>
      <vt:lpstr>If you're struggling with medication adherence please list three reasons why</vt:lpstr>
      <vt:lpstr>Please tell us the reasons why you think you DO NOT have an undetectable viral load</vt:lpstr>
      <vt:lpstr>How important are the following HIV services to you?</vt:lpstr>
      <vt:lpstr>Slide 20</vt:lpstr>
      <vt:lpstr>Slide 21</vt:lpstr>
      <vt:lpstr>Slide 22</vt:lpstr>
    </vt:vector>
  </TitlesOfParts>
  <Company>SurveyMonkey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Sar</cp:lastModifiedBy>
  <cp:revision>88</cp:revision>
  <dcterms:created xsi:type="dcterms:W3CDTF">2014-01-30T23:18:11Z</dcterms:created>
  <dcterms:modified xsi:type="dcterms:W3CDTF">2018-05-04T17:27:48Z</dcterms:modified>
</cp:coreProperties>
</file>